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sldIdLst>
    <p:sldId id="284" r:id="rId5"/>
    <p:sldId id="287" r:id="rId6"/>
    <p:sldId id="285" r:id="rId7"/>
    <p:sldId id="261" r:id="rId8"/>
    <p:sldId id="262" r:id="rId9"/>
    <p:sldId id="301" r:id="rId10"/>
    <p:sldId id="302" r:id="rId11"/>
    <p:sldId id="289" r:id="rId12"/>
    <p:sldId id="290" r:id="rId13"/>
    <p:sldId id="299" r:id="rId14"/>
    <p:sldId id="292" r:id="rId15"/>
    <p:sldId id="293" r:id="rId16"/>
    <p:sldId id="294" r:id="rId17"/>
    <p:sldId id="295" r:id="rId18"/>
    <p:sldId id="300" r:id="rId19"/>
    <p:sldId id="296" r:id="rId20"/>
    <p:sldId id="297" r:id="rId21"/>
    <p:sldId id="29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899" autoAdjust="0"/>
  </p:normalViewPr>
  <p:slideViewPr>
    <p:cSldViewPr snapToGrid="0" snapToObjects="1" showGuides="1">
      <p:cViewPr varScale="1">
        <p:scale>
          <a:sx n="92" d="100"/>
          <a:sy n="92" d="100"/>
        </p:scale>
        <p:origin x="106" y="144"/>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3/21/2024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5.xml"/><Relationship Id="rId5" Type="http://schemas.openxmlformats.org/officeDocument/2006/relationships/image" Target="../media/image9.emf"/><Relationship Id="rId4" Type="http://schemas.openxmlformats.org/officeDocument/2006/relationships/image" Target="../media/image8.emf"/></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330037" y="1202020"/>
            <a:ext cx="4873752" cy="1709928"/>
          </a:xfrm>
        </p:spPr>
        <p:txBody>
          <a:bodyPr/>
          <a:lstStyle/>
          <a:p>
            <a:r>
              <a:rPr lang="en-US" sz="4000" dirty="0"/>
              <a:t>MARKETING REPORT ON LENSKART</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1163782" y="2911948"/>
            <a:ext cx="5472268" cy="2543695"/>
          </a:xfrm>
        </p:spPr>
        <p:txBody>
          <a:bodyPr/>
          <a:lstStyle/>
          <a:p>
            <a:br>
              <a:rPr lang="en-IN" sz="800" dirty="0"/>
            </a:br>
            <a:r>
              <a:rPr lang="en-US" dirty="0"/>
              <a:t>​</a:t>
            </a:r>
            <a:r>
              <a:rPr lang="en-IN" sz="1800" b="1" i="0" u="none" strike="noStrike" dirty="0">
                <a:solidFill>
                  <a:srgbClr val="000000"/>
                </a:solidFill>
                <a:effectLst/>
                <a:latin typeface="Comic Sans MS" panose="030F0702030302020204" pitchFamily="66" charset="0"/>
              </a:rPr>
              <a:t>AKSHAY SURESH – 017</a:t>
            </a:r>
          </a:p>
          <a:p>
            <a:r>
              <a:rPr lang="en-IN" sz="1800" b="1" i="0" u="none" strike="noStrike" dirty="0">
                <a:solidFill>
                  <a:srgbClr val="000000"/>
                </a:solidFill>
                <a:effectLst/>
                <a:latin typeface="Comic Sans MS" panose="030F0702030302020204" pitchFamily="66" charset="0"/>
              </a:rPr>
              <a:t>CHITRALEKHA.CH -067</a:t>
            </a:r>
          </a:p>
          <a:p>
            <a:r>
              <a:rPr lang="en-IN" sz="1800" b="1" i="0" u="none" strike="noStrike" dirty="0">
                <a:solidFill>
                  <a:srgbClr val="000000"/>
                </a:solidFill>
                <a:effectLst/>
                <a:latin typeface="Comic Sans MS" panose="030F0702030302020204" pitchFamily="66" charset="0"/>
              </a:rPr>
              <a:t>NAGA SAI SUSHMA - 124 </a:t>
            </a:r>
          </a:p>
          <a:p>
            <a:r>
              <a:rPr lang="en-IN" sz="1800" b="1" i="0" u="none" strike="noStrike" dirty="0">
                <a:solidFill>
                  <a:srgbClr val="000000"/>
                </a:solidFill>
                <a:effectLst/>
                <a:latin typeface="Comic Sans MS" panose="030F0702030302020204" pitchFamily="66" charset="0"/>
              </a:rPr>
              <a:t>PUNITA PATIL – 162</a:t>
            </a:r>
            <a:endParaRPr lang="en-IN" sz="1800" b="1" dirty="0">
              <a:solidFill>
                <a:srgbClr val="000000"/>
              </a:solidFill>
              <a:latin typeface="Comic Sans MS" panose="030F0702030302020204" pitchFamily="66" charset="0"/>
            </a:endParaRPr>
          </a:p>
          <a:p>
            <a:r>
              <a:rPr lang="en-IN" sz="1800" b="1" i="0" u="none" strike="noStrike" dirty="0">
                <a:solidFill>
                  <a:srgbClr val="000000"/>
                </a:solidFill>
                <a:effectLst/>
                <a:latin typeface="Comic Sans MS" panose="030F0702030302020204" pitchFamily="66" charset="0"/>
              </a:rPr>
              <a:t>SIDDHARTH.G – 211</a:t>
            </a:r>
          </a:p>
          <a:p>
            <a:r>
              <a:rPr lang="en-IN" sz="1800" b="1" i="0" u="none" strike="noStrike" dirty="0">
                <a:solidFill>
                  <a:srgbClr val="000000"/>
                </a:solidFill>
                <a:effectLst/>
                <a:latin typeface="Comic Sans MS" panose="030F0702030302020204" pitchFamily="66" charset="0"/>
              </a:rPr>
              <a:t>MOHAN RA0.A – 258</a:t>
            </a:r>
            <a:endParaRPr lang="en-IN" sz="1400" b="0" dirty="0">
              <a:effectLst/>
            </a:endParaRPr>
          </a:p>
          <a:p>
            <a:br>
              <a:rPr lang="en-IN" sz="1400" dirty="0"/>
            </a:br>
            <a:endParaRPr lang="en-IN" sz="1600" b="0" dirty="0">
              <a:effectLst/>
            </a:endParaRPr>
          </a:p>
          <a:p>
            <a:br>
              <a:rPr lang="en-IN" sz="1600" dirty="0"/>
            </a:br>
            <a:r>
              <a:rPr lang="en-IN" sz="1800" b="1" i="0" u="none" strike="noStrike" dirty="0">
                <a:solidFill>
                  <a:srgbClr val="000000"/>
                </a:solidFill>
                <a:effectLst/>
                <a:latin typeface="Comic Sans MS" panose="030F0702030302020204" pitchFamily="66" charset="0"/>
              </a:rPr>
              <a:t> </a:t>
            </a:r>
          </a:p>
          <a:p>
            <a:endParaRPr lang="en-US" dirty="0"/>
          </a:p>
          <a:p>
            <a:endParaRPr lang="en-US" dirty="0"/>
          </a:p>
        </p:txBody>
      </p:sp>
      <p:pic>
        <p:nvPicPr>
          <p:cNvPr id="37" name="Picture Placeholder 36" descr="Lady with head covering and sunglasses">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rotWithShape="1">
          <a:blip r:embed="rId2"/>
          <a:srcRect t="228" b="228"/>
          <a:stretch/>
        </p:blipFill>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2D728ED-9120-4D63-89DC-AD8EB091EB0C}"/>
              </a:ext>
            </a:extLst>
          </p:cNvPr>
          <p:cNvSpPr>
            <a:spLocks noGrp="1"/>
          </p:cNvSpPr>
          <p:nvPr>
            <p:ph type="title"/>
          </p:nvPr>
        </p:nvSpPr>
        <p:spPr>
          <a:xfrm>
            <a:off x="1139952" y="512064"/>
            <a:ext cx="9912096" cy="45719"/>
          </a:xfrm>
        </p:spPr>
        <p:txBody>
          <a:bodyPr/>
          <a:lstStyle/>
          <a:p>
            <a:r>
              <a:rPr lang="en-US" dirty="0"/>
              <a:t>  </a:t>
            </a:r>
            <a:endParaRPr lang="en-IN" dirty="0"/>
          </a:p>
        </p:txBody>
      </p:sp>
      <p:sp>
        <p:nvSpPr>
          <p:cNvPr id="8" name="Content Placeholder 7">
            <a:extLst>
              <a:ext uri="{FF2B5EF4-FFF2-40B4-BE49-F238E27FC236}">
                <a16:creationId xmlns:a16="http://schemas.microsoft.com/office/drawing/2014/main" id="{9BDF54C4-F9CD-2A16-82DF-629A346F6948}"/>
              </a:ext>
            </a:extLst>
          </p:cNvPr>
          <p:cNvSpPr>
            <a:spLocks noGrp="1"/>
          </p:cNvSpPr>
          <p:nvPr>
            <p:ph idx="1"/>
          </p:nvPr>
        </p:nvSpPr>
        <p:spPr>
          <a:xfrm>
            <a:off x="257695" y="1666700"/>
            <a:ext cx="11227169" cy="4734203"/>
          </a:xfrm>
        </p:spPr>
        <p:txBody>
          <a:bodyPr/>
          <a:lstStyle/>
          <a:p>
            <a:pPr algn="l">
              <a:buFont typeface="+mj-lt"/>
              <a:buAutoNum type="arabicPeriod"/>
            </a:pPr>
            <a:r>
              <a:rPr lang="en-US" sz="2000" i="0" dirty="0">
                <a:solidFill>
                  <a:srgbClr val="29261B"/>
                </a:solidFill>
                <a:effectLst/>
                <a:latin typeface="Times New Roman" panose="02020603050405020304" pitchFamily="18" charset="0"/>
                <a:cs typeface="Times New Roman" panose="02020603050405020304" pitchFamily="18" charset="0"/>
              </a:rPr>
              <a:t>Sample: The sample consisted of 128 respondents, including university students and people from Chennai and Hyderabad, aged between 18 and 40 years old.</a:t>
            </a:r>
          </a:p>
          <a:p>
            <a:pPr algn="l">
              <a:buFont typeface="+mj-lt"/>
              <a:buAutoNum type="arabicPeriod"/>
            </a:pPr>
            <a:r>
              <a:rPr lang="en-US" sz="2000" i="0" dirty="0">
                <a:solidFill>
                  <a:srgbClr val="29261B"/>
                </a:solidFill>
                <a:effectLst/>
                <a:latin typeface="Times New Roman" panose="02020603050405020304" pitchFamily="18" charset="0"/>
                <a:cs typeface="Times New Roman" panose="02020603050405020304" pitchFamily="18" charset="0"/>
              </a:rPr>
              <a:t>Eyewear Usage: Most of the sample population currently wears eyewear.</a:t>
            </a:r>
          </a:p>
          <a:p>
            <a:pPr algn="l">
              <a:buFont typeface="+mj-lt"/>
              <a:buAutoNum type="arabicPeriod"/>
            </a:pPr>
            <a:r>
              <a:rPr lang="en-US" sz="2000" i="0" dirty="0">
                <a:solidFill>
                  <a:srgbClr val="29261B"/>
                </a:solidFill>
                <a:effectLst/>
                <a:latin typeface="Times New Roman" panose="02020603050405020304" pitchFamily="18" charset="0"/>
                <a:cs typeface="Times New Roman" panose="02020603050405020304" pitchFamily="18" charset="0"/>
              </a:rPr>
              <a:t>Demographics: The majority of the sample were males from urban areas, with most respondents belonging to the 18-24 age group, followed by the 25-34 age group.</a:t>
            </a:r>
          </a:p>
          <a:p>
            <a:pPr algn="l">
              <a:buFont typeface="+mj-lt"/>
              <a:buAutoNum type="arabicPeriod"/>
            </a:pPr>
            <a:r>
              <a:rPr lang="en-US" sz="2000" i="0" dirty="0" err="1">
                <a:solidFill>
                  <a:srgbClr val="29261B"/>
                </a:solidFill>
                <a:effectLst/>
                <a:latin typeface="Times New Roman" panose="02020603050405020304" pitchFamily="18" charset="0"/>
                <a:cs typeface="Times New Roman" panose="02020603050405020304" pitchFamily="18" charset="0"/>
              </a:rPr>
              <a:t>Lenskart</a:t>
            </a:r>
            <a:r>
              <a:rPr lang="en-US" sz="2000" i="0" dirty="0">
                <a:solidFill>
                  <a:srgbClr val="29261B"/>
                </a:solidFill>
                <a:effectLst/>
                <a:latin typeface="Times New Roman" panose="02020603050405020304" pitchFamily="18" charset="0"/>
                <a:cs typeface="Times New Roman" panose="02020603050405020304" pitchFamily="18" charset="0"/>
              </a:rPr>
              <a:t> Users: 62.1% of the eyewear users in the sample had purchased from </a:t>
            </a:r>
            <a:r>
              <a:rPr lang="en-US" sz="2000" i="0" dirty="0" err="1">
                <a:solidFill>
                  <a:srgbClr val="29261B"/>
                </a:solidFill>
                <a:effectLst/>
                <a:latin typeface="Times New Roman" panose="02020603050405020304" pitchFamily="18" charset="0"/>
                <a:cs typeface="Times New Roman" panose="02020603050405020304" pitchFamily="18" charset="0"/>
              </a:rPr>
              <a:t>Lenskart</a:t>
            </a:r>
            <a:r>
              <a:rPr lang="en-US" sz="2000" i="0" dirty="0">
                <a:solidFill>
                  <a:srgbClr val="29261B"/>
                </a:solidFill>
                <a:effectLst/>
                <a:latin typeface="Times New Roman" panose="02020603050405020304" pitchFamily="18" charset="0"/>
                <a:cs typeface="Times New Roman" panose="02020603050405020304" pitchFamily="18" charset="0"/>
              </a:rPr>
              <a:t>.</a:t>
            </a:r>
          </a:p>
          <a:p>
            <a:pPr algn="l">
              <a:buFont typeface="+mj-lt"/>
              <a:buAutoNum type="arabicPeriod"/>
            </a:pPr>
            <a:r>
              <a:rPr lang="en-US" sz="2000" i="0" dirty="0">
                <a:solidFill>
                  <a:srgbClr val="29261B"/>
                </a:solidFill>
                <a:effectLst/>
                <a:latin typeface="Times New Roman" panose="02020603050405020304" pitchFamily="18" charset="0"/>
                <a:cs typeface="Times New Roman" panose="02020603050405020304" pitchFamily="18" charset="0"/>
              </a:rPr>
              <a:t>3D Try-On Usage: Out of the </a:t>
            </a:r>
            <a:r>
              <a:rPr lang="en-US" sz="2000" i="0" dirty="0" err="1">
                <a:solidFill>
                  <a:srgbClr val="29261B"/>
                </a:solidFill>
                <a:effectLst/>
                <a:latin typeface="Times New Roman" panose="02020603050405020304" pitchFamily="18" charset="0"/>
                <a:cs typeface="Times New Roman" panose="02020603050405020304" pitchFamily="18" charset="0"/>
              </a:rPr>
              <a:t>Lenskart</a:t>
            </a:r>
            <a:r>
              <a:rPr lang="en-US" sz="2000" i="0" dirty="0">
                <a:solidFill>
                  <a:srgbClr val="29261B"/>
                </a:solidFill>
                <a:effectLst/>
                <a:latin typeface="Times New Roman" panose="02020603050405020304" pitchFamily="18" charset="0"/>
                <a:cs typeface="Times New Roman" panose="02020603050405020304" pitchFamily="18" charset="0"/>
              </a:rPr>
              <a:t> users, only 50% had used the 3D try-on feature.</a:t>
            </a:r>
          </a:p>
          <a:p>
            <a:pPr algn="l">
              <a:buFont typeface="+mj-lt"/>
              <a:buAutoNum type="arabicPeriod"/>
            </a:pPr>
            <a:r>
              <a:rPr lang="en-US" sz="2000" i="0" dirty="0">
                <a:solidFill>
                  <a:srgbClr val="29261B"/>
                </a:solidFill>
                <a:effectLst/>
                <a:latin typeface="Times New Roman" panose="02020603050405020304" pitchFamily="18" charset="0"/>
                <a:cs typeface="Times New Roman" panose="02020603050405020304" pitchFamily="18" charset="0"/>
              </a:rPr>
              <a:t>3D Try-On Ease of Use: 34.1% of the respondents who had heard about the 3D try-on feature found it easy to use.</a:t>
            </a:r>
          </a:p>
          <a:p>
            <a:pPr algn="l">
              <a:buFont typeface="+mj-lt"/>
              <a:buAutoNum type="arabicPeriod"/>
            </a:pPr>
            <a:r>
              <a:rPr lang="en-US" sz="2000" i="0" dirty="0">
                <a:solidFill>
                  <a:srgbClr val="29261B"/>
                </a:solidFill>
                <a:effectLst/>
                <a:latin typeface="Times New Roman" panose="02020603050405020304" pitchFamily="18" charset="0"/>
                <a:cs typeface="Times New Roman" panose="02020603050405020304" pitchFamily="18" charset="0"/>
              </a:rPr>
              <a:t>3D Try-On Representation: 40.9% of the respondents who had heard about the 3D try-on feature were neutral about how accurately it represented how the eyewear would look on their face.</a:t>
            </a:r>
          </a:p>
          <a:p>
            <a:endParaRPr lang="en-IN" dirty="0"/>
          </a:p>
        </p:txBody>
      </p:sp>
      <p:sp>
        <p:nvSpPr>
          <p:cNvPr id="4" name="Slide Number Placeholder 3">
            <a:extLst>
              <a:ext uri="{FF2B5EF4-FFF2-40B4-BE49-F238E27FC236}">
                <a16:creationId xmlns:a16="http://schemas.microsoft.com/office/drawing/2014/main" id="{93D2E814-B04A-DC14-E2A7-C3C0BAE7FB4C}"/>
              </a:ext>
            </a:extLst>
          </p:cNvPr>
          <p:cNvSpPr>
            <a:spLocks noGrp="1"/>
          </p:cNvSpPr>
          <p:nvPr>
            <p:ph type="sldNum" sz="quarter" idx="12"/>
          </p:nvPr>
        </p:nvSpPr>
        <p:spPr/>
        <p:txBody>
          <a:bodyPr/>
          <a:lstStyle/>
          <a:p>
            <a:fld id="{8D0AFDD5-844D-364D-8AEC-50CF4D36D55D}" type="slidenum">
              <a:rPr lang="en-US" noProof="0" smtClean="0"/>
              <a:t>10</a:t>
            </a:fld>
            <a:endParaRPr lang="en-US" noProof="0"/>
          </a:p>
        </p:txBody>
      </p:sp>
      <p:sp>
        <p:nvSpPr>
          <p:cNvPr id="5" name="Footer Placeholder 4">
            <a:extLst>
              <a:ext uri="{FF2B5EF4-FFF2-40B4-BE49-F238E27FC236}">
                <a16:creationId xmlns:a16="http://schemas.microsoft.com/office/drawing/2014/main" id="{003414A4-1CA7-ABC5-689A-8A6F0ABCBC2E}"/>
              </a:ext>
            </a:extLst>
          </p:cNvPr>
          <p:cNvSpPr>
            <a:spLocks noGrp="1"/>
          </p:cNvSpPr>
          <p:nvPr>
            <p:ph type="ftr" sz="quarter" idx="11"/>
          </p:nvPr>
        </p:nvSpPr>
        <p:spPr/>
        <p:txBody>
          <a:bodyPr/>
          <a:lstStyle/>
          <a:p>
            <a:endParaRPr lang="en-US" noProof="0" dirty="0"/>
          </a:p>
          <a:p>
            <a:r>
              <a:rPr lang="en-US" noProof="0" dirty="0"/>
              <a:t> </a:t>
            </a:r>
          </a:p>
        </p:txBody>
      </p:sp>
      <p:sp>
        <p:nvSpPr>
          <p:cNvPr id="6" name="Date Placeholder 5">
            <a:extLst>
              <a:ext uri="{FF2B5EF4-FFF2-40B4-BE49-F238E27FC236}">
                <a16:creationId xmlns:a16="http://schemas.microsoft.com/office/drawing/2014/main" id="{2E654340-DF79-AFD0-098B-CCEB3904A31A}"/>
              </a:ext>
            </a:extLst>
          </p:cNvPr>
          <p:cNvSpPr>
            <a:spLocks noGrp="1"/>
          </p:cNvSpPr>
          <p:nvPr>
            <p:ph type="dt" sz="half" idx="10"/>
          </p:nvPr>
        </p:nvSpPr>
        <p:spPr/>
        <p:txBody>
          <a:bodyPr/>
          <a:lstStyle/>
          <a:p>
            <a:r>
              <a:rPr lang="en-US" dirty="0"/>
              <a:t> </a:t>
            </a:r>
            <a:endParaRPr lang="en-US" noProof="0" dirty="0"/>
          </a:p>
        </p:txBody>
      </p:sp>
      <p:sp>
        <p:nvSpPr>
          <p:cNvPr id="9" name="TextBox 8">
            <a:extLst>
              <a:ext uri="{FF2B5EF4-FFF2-40B4-BE49-F238E27FC236}">
                <a16:creationId xmlns:a16="http://schemas.microsoft.com/office/drawing/2014/main" id="{AF120ED2-7A57-5B82-8155-8E060C088253}"/>
              </a:ext>
            </a:extLst>
          </p:cNvPr>
          <p:cNvSpPr txBox="1"/>
          <p:nvPr/>
        </p:nvSpPr>
        <p:spPr>
          <a:xfrm>
            <a:off x="1537855" y="557783"/>
            <a:ext cx="7281949" cy="830997"/>
          </a:xfrm>
          <a:prstGeom prst="rect">
            <a:avLst/>
          </a:prstGeom>
          <a:noFill/>
        </p:spPr>
        <p:txBody>
          <a:bodyPr wrap="square" rtlCol="0">
            <a:spAutoFit/>
          </a:bodyPr>
          <a:lstStyle/>
          <a:p>
            <a:r>
              <a:rPr lang="en-US" sz="4800" dirty="0"/>
              <a:t>Key findings from the Phase 2</a:t>
            </a:r>
          </a:p>
        </p:txBody>
      </p:sp>
    </p:spTree>
    <p:extLst>
      <p:ext uri="{BB962C8B-B14F-4D97-AF65-F5344CB8AC3E}">
        <p14:creationId xmlns:p14="http://schemas.microsoft.com/office/powerpoint/2010/main" val="226791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7D449-FF1C-82FA-588F-33089A370DCD}"/>
              </a:ext>
            </a:extLst>
          </p:cNvPr>
          <p:cNvSpPr>
            <a:spLocks noGrp="1"/>
          </p:cNvSpPr>
          <p:nvPr>
            <p:ph type="title"/>
          </p:nvPr>
        </p:nvSpPr>
        <p:spPr/>
        <p:txBody>
          <a:bodyPr/>
          <a:lstStyle/>
          <a:p>
            <a:r>
              <a:rPr lang="en-IN" sz="4000" b="1" i="0" u="none" strike="noStrike" dirty="0">
                <a:solidFill>
                  <a:srgbClr val="4A86E8"/>
                </a:solidFill>
                <a:effectLst/>
                <a:latin typeface="Times New Roman" panose="02020603050405020304" pitchFamily="18" charset="0"/>
              </a:rPr>
              <a:t>Interpretations from SPSS</a:t>
            </a:r>
            <a:endParaRPr lang="en-IN" sz="4000" dirty="0"/>
          </a:p>
        </p:txBody>
      </p:sp>
      <p:pic>
        <p:nvPicPr>
          <p:cNvPr id="4100" name="Picture 4">
            <a:extLst>
              <a:ext uri="{FF2B5EF4-FFF2-40B4-BE49-F238E27FC236}">
                <a16:creationId xmlns:a16="http://schemas.microsoft.com/office/drawing/2014/main" id="{89CCCE1C-839D-6554-F4CB-27DB2BB97D1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22564" y="2397024"/>
            <a:ext cx="4733925" cy="1933575"/>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7BC0083F-E49A-228A-1E25-91ABB5B4A6D6}"/>
              </a:ext>
            </a:extLst>
          </p:cNvPr>
          <p:cNvSpPr>
            <a:spLocks noGrp="1"/>
          </p:cNvSpPr>
          <p:nvPr>
            <p:ph type="sldNum" sz="quarter" idx="12"/>
          </p:nvPr>
        </p:nvSpPr>
        <p:spPr/>
        <p:txBody>
          <a:bodyPr/>
          <a:lstStyle/>
          <a:p>
            <a:fld id="{8D0AFDD5-844D-364D-8AEC-50CF4D36D55D}" type="slidenum">
              <a:rPr lang="en-US" noProof="0" smtClean="0"/>
              <a:t>11</a:t>
            </a:fld>
            <a:endParaRPr lang="en-US" noProof="0"/>
          </a:p>
        </p:txBody>
      </p:sp>
      <p:sp>
        <p:nvSpPr>
          <p:cNvPr id="5" name="Footer Placeholder 4">
            <a:extLst>
              <a:ext uri="{FF2B5EF4-FFF2-40B4-BE49-F238E27FC236}">
                <a16:creationId xmlns:a16="http://schemas.microsoft.com/office/drawing/2014/main" id="{1561D2E0-1109-6D0D-E14E-CC87EC9F2D8F}"/>
              </a:ext>
            </a:extLst>
          </p:cNvPr>
          <p:cNvSpPr>
            <a:spLocks noGrp="1"/>
          </p:cNvSpPr>
          <p:nvPr>
            <p:ph type="ftr" sz="quarter" idx="11"/>
          </p:nvPr>
        </p:nvSpPr>
        <p:spPr/>
        <p:txBody>
          <a:bodyPr/>
          <a:lstStyle/>
          <a:p>
            <a:r>
              <a:rPr lang="en-US" dirty="0"/>
              <a:t>   </a:t>
            </a:r>
            <a:endParaRPr lang="en-US" noProof="0" dirty="0"/>
          </a:p>
        </p:txBody>
      </p:sp>
      <p:sp>
        <p:nvSpPr>
          <p:cNvPr id="6" name="Date Placeholder 5">
            <a:extLst>
              <a:ext uri="{FF2B5EF4-FFF2-40B4-BE49-F238E27FC236}">
                <a16:creationId xmlns:a16="http://schemas.microsoft.com/office/drawing/2014/main" id="{C22CA902-9541-FBBB-DE21-3BE02787BE63}"/>
              </a:ext>
            </a:extLst>
          </p:cNvPr>
          <p:cNvSpPr>
            <a:spLocks noGrp="1"/>
          </p:cNvSpPr>
          <p:nvPr>
            <p:ph type="dt" sz="half" idx="10"/>
          </p:nvPr>
        </p:nvSpPr>
        <p:spPr/>
        <p:txBody>
          <a:bodyPr/>
          <a:lstStyle/>
          <a:p>
            <a:r>
              <a:rPr lang="en-US" noProof="0" dirty="0"/>
              <a:t> </a:t>
            </a:r>
          </a:p>
        </p:txBody>
      </p:sp>
      <p:sp>
        <p:nvSpPr>
          <p:cNvPr id="9" name="TextBox 8">
            <a:extLst>
              <a:ext uri="{FF2B5EF4-FFF2-40B4-BE49-F238E27FC236}">
                <a16:creationId xmlns:a16="http://schemas.microsoft.com/office/drawing/2014/main" id="{D48CC935-C75A-84D8-667B-706386C9AE07}"/>
              </a:ext>
            </a:extLst>
          </p:cNvPr>
          <p:cNvSpPr txBox="1"/>
          <p:nvPr/>
        </p:nvSpPr>
        <p:spPr>
          <a:xfrm>
            <a:off x="347750" y="1527048"/>
            <a:ext cx="6086302" cy="1200329"/>
          </a:xfrm>
          <a:prstGeom prst="rect">
            <a:avLst/>
          </a:prstGeom>
          <a:noFill/>
        </p:spPr>
        <p:txBody>
          <a:bodyPr wrap="square" rtlCol="0">
            <a:spAutoFit/>
          </a:bodyPr>
          <a:lstStyle/>
          <a:p>
            <a:pPr algn="just" rtl="0">
              <a:spcBef>
                <a:spcPts val="0"/>
              </a:spcBef>
              <a:spcAft>
                <a:spcPts val="0"/>
              </a:spcAft>
            </a:pPr>
            <a:r>
              <a:rPr lang="en-US" sz="1800" b="0" i="0" u="none" strike="noStrike" dirty="0">
                <a:solidFill>
                  <a:srgbClr val="000000"/>
                </a:solidFill>
                <a:effectLst/>
                <a:latin typeface="Times New Roman" panose="02020603050405020304" pitchFamily="18" charset="0"/>
              </a:rPr>
              <a:t>Cross Tabulation between Age group and using</a:t>
            </a:r>
          </a:p>
          <a:p>
            <a:pPr algn="just" rtl="0">
              <a:spcBef>
                <a:spcPts val="0"/>
              </a:spcBef>
              <a:spcAft>
                <a:spcPts val="0"/>
              </a:spcAft>
            </a:pPr>
            <a:r>
              <a:rPr lang="en-US" sz="1800" b="0" i="0" u="none" strike="noStrike" dirty="0">
                <a:solidFill>
                  <a:srgbClr val="000000"/>
                </a:solidFill>
                <a:effectLst/>
                <a:latin typeface="Times New Roman" panose="02020603050405020304" pitchFamily="18" charset="0"/>
              </a:rPr>
              <a:t>the 3D try on feature:</a:t>
            </a:r>
            <a:endParaRPr lang="en-US" b="0" dirty="0">
              <a:effectLst/>
            </a:endParaRPr>
          </a:p>
          <a:p>
            <a:br>
              <a:rPr lang="en-US" b="0" dirty="0">
                <a:effectLst/>
              </a:rPr>
            </a:br>
            <a:endParaRPr lang="en-IN" dirty="0"/>
          </a:p>
        </p:txBody>
      </p:sp>
      <p:sp>
        <p:nvSpPr>
          <p:cNvPr id="10" name="TextBox 9">
            <a:extLst>
              <a:ext uri="{FF2B5EF4-FFF2-40B4-BE49-F238E27FC236}">
                <a16:creationId xmlns:a16="http://schemas.microsoft.com/office/drawing/2014/main" id="{5A7525CA-A039-E455-DCC5-85224967DC75}"/>
              </a:ext>
            </a:extLst>
          </p:cNvPr>
          <p:cNvSpPr txBox="1"/>
          <p:nvPr/>
        </p:nvSpPr>
        <p:spPr>
          <a:xfrm>
            <a:off x="422564" y="4666912"/>
            <a:ext cx="5018054" cy="1200329"/>
          </a:xfrm>
          <a:prstGeom prst="rect">
            <a:avLst/>
          </a:prstGeom>
          <a:noFill/>
        </p:spPr>
        <p:txBody>
          <a:bodyPr wrap="square" rtlCol="0">
            <a:spAutoFit/>
          </a:bodyPr>
          <a:lstStyle/>
          <a:p>
            <a:r>
              <a:rPr lang="en-US" sz="1800" b="0" i="0" u="none" strike="noStrike" dirty="0">
                <a:solidFill>
                  <a:srgbClr val="000000"/>
                </a:solidFill>
                <a:effectLst/>
                <a:latin typeface="Times New Roman" panose="02020603050405020304" pitchFamily="18" charset="0"/>
              </a:rPr>
              <a:t>We can see that the percentage of the age group between 25-34 is saying that they are more likely to purchase their eyewear from </a:t>
            </a:r>
            <a:r>
              <a:rPr lang="en-US" sz="1800" b="0" i="0" u="none" strike="noStrike" dirty="0" err="1">
                <a:solidFill>
                  <a:srgbClr val="000000"/>
                </a:solidFill>
                <a:effectLst/>
                <a:latin typeface="Times New Roman" panose="02020603050405020304" pitchFamily="18" charset="0"/>
              </a:rPr>
              <a:t>Lenskart</a:t>
            </a:r>
            <a:r>
              <a:rPr lang="en-US" sz="1800" b="0" i="0" u="none" strike="noStrike" dirty="0">
                <a:solidFill>
                  <a:srgbClr val="000000"/>
                </a:solidFill>
                <a:effectLst/>
                <a:latin typeface="Times New Roman" panose="02020603050405020304" pitchFamily="18" charset="0"/>
              </a:rPr>
              <a:t> due to the 3D try-on feature.</a:t>
            </a:r>
            <a:endParaRPr lang="en-IN" dirty="0"/>
          </a:p>
        </p:txBody>
      </p:sp>
      <p:pic>
        <p:nvPicPr>
          <p:cNvPr id="4102" name="Picture 6">
            <a:extLst>
              <a:ext uri="{FF2B5EF4-FFF2-40B4-BE49-F238E27FC236}">
                <a16:creationId xmlns:a16="http://schemas.microsoft.com/office/drawing/2014/main" id="{E8BFB4D4-E1B1-CF2A-81DD-2F8F5A6D27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7520" y="2256339"/>
            <a:ext cx="4543182" cy="207426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F4B3B0C8-F8D3-461A-71F0-8BB15516C257}"/>
              </a:ext>
            </a:extLst>
          </p:cNvPr>
          <p:cNvSpPr txBox="1"/>
          <p:nvPr/>
        </p:nvSpPr>
        <p:spPr>
          <a:xfrm>
            <a:off x="6262254" y="4666912"/>
            <a:ext cx="5430910" cy="646331"/>
          </a:xfrm>
          <a:prstGeom prst="rect">
            <a:avLst/>
          </a:prstGeom>
          <a:noFill/>
        </p:spPr>
        <p:txBody>
          <a:bodyPr wrap="none" rtlCol="0">
            <a:spAutoFit/>
          </a:bodyPr>
          <a:lstStyle/>
          <a:p>
            <a:r>
              <a:rPr lang="en-US" sz="1800" b="0" i="0" u="none" strike="noStrike" dirty="0">
                <a:solidFill>
                  <a:srgbClr val="000000"/>
                </a:solidFill>
                <a:effectLst/>
                <a:latin typeface="Times New Roman" panose="02020603050405020304" pitchFamily="18" charset="0"/>
              </a:rPr>
              <a:t>We can see that most of the respondents are in favor of </a:t>
            </a:r>
          </a:p>
          <a:p>
            <a:r>
              <a:rPr lang="en-US" sz="1800" b="0" i="0" u="none" strike="noStrike" dirty="0">
                <a:solidFill>
                  <a:srgbClr val="000000"/>
                </a:solidFill>
                <a:effectLst/>
                <a:latin typeface="Times New Roman" panose="02020603050405020304" pitchFamily="18" charset="0"/>
              </a:rPr>
              <a:t>Having a Virtual stylist along with the 3D try-on feature. </a:t>
            </a:r>
            <a:endParaRPr lang="en-IN" dirty="0"/>
          </a:p>
        </p:txBody>
      </p:sp>
    </p:spTree>
    <p:extLst>
      <p:ext uri="{BB962C8B-B14F-4D97-AF65-F5344CB8AC3E}">
        <p14:creationId xmlns:p14="http://schemas.microsoft.com/office/powerpoint/2010/main" val="30121889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47423-B305-9BB7-5D52-95799028C24B}"/>
              </a:ext>
            </a:extLst>
          </p:cNvPr>
          <p:cNvSpPr>
            <a:spLocks noGrp="1"/>
          </p:cNvSpPr>
          <p:nvPr>
            <p:ph type="title"/>
          </p:nvPr>
        </p:nvSpPr>
        <p:spPr/>
        <p:txBody>
          <a:bodyPr/>
          <a:lstStyle/>
          <a:p>
            <a:r>
              <a:rPr lang="en-US" dirty="0"/>
              <a:t>ANOVA TEST</a:t>
            </a:r>
            <a:endParaRPr lang="en-IN" dirty="0"/>
          </a:p>
        </p:txBody>
      </p:sp>
      <p:sp>
        <p:nvSpPr>
          <p:cNvPr id="3" name="Content Placeholder 2">
            <a:extLst>
              <a:ext uri="{FF2B5EF4-FFF2-40B4-BE49-F238E27FC236}">
                <a16:creationId xmlns:a16="http://schemas.microsoft.com/office/drawing/2014/main" id="{46DEBD37-3027-97FB-21DE-3CEC2DDCD54D}"/>
              </a:ext>
            </a:extLst>
          </p:cNvPr>
          <p:cNvSpPr>
            <a:spLocks noGrp="1"/>
          </p:cNvSpPr>
          <p:nvPr>
            <p:ph idx="1"/>
          </p:nvPr>
        </p:nvSpPr>
        <p:spPr>
          <a:xfrm>
            <a:off x="484631" y="1810512"/>
            <a:ext cx="11577135" cy="4160520"/>
          </a:xfrm>
        </p:spPr>
        <p:txBody>
          <a:bodyPr/>
          <a:lstStyle/>
          <a:p>
            <a:pPr marL="0" indent="0">
              <a:buNone/>
            </a:pPr>
            <a:r>
              <a:rPr lang="en-US" dirty="0"/>
              <a:t> </a:t>
            </a:r>
            <a:endParaRPr lang="en-IN" dirty="0"/>
          </a:p>
        </p:txBody>
      </p:sp>
      <p:sp>
        <p:nvSpPr>
          <p:cNvPr id="4" name="Slide Number Placeholder 3">
            <a:extLst>
              <a:ext uri="{FF2B5EF4-FFF2-40B4-BE49-F238E27FC236}">
                <a16:creationId xmlns:a16="http://schemas.microsoft.com/office/drawing/2014/main" id="{D68D4E89-7AF8-6616-438C-E23308DAE36B}"/>
              </a:ext>
            </a:extLst>
          </p:cNvPr>
          <p:cNvSpPr>
            <a:spLocks noGrp="1"/>
          </p:cNvSpPr>
          <p:nvPr>
            <p:ph type="sldNum" sz="quarter" idx="12"/>
          </p:nvPr>
        </p:nvSpPr>
        <p:spPr/>
        <p:txBody>
          <a:bodyPr/>
          <a:lstStyle/>
          <a:p>
            <a:fld id="{8D0AFDD5-844D-364D-8AEC-50CF4D36D55D}" type="slidenum">
              <a:rPr lang="en-US" noProof="0" smtClean="0"/>
              <a:t>12</a:t>
            </a:fld>
            <a:endParaRPr lang="en-US" noProof="0"/>
          </a:p>
        </p:txBody>
      </p:sp>
      <p:sp>
        <p:nvSpPr>
          <p:cNvPr id="5" name="Footer Placeholder 4">
            <a:extLst>
              <a:ext uri="{FF2B5EF4-FFF2-40B4-BE49-F238E27FC236}">
                <a16:creationId xmlns:a16="http://schemas.microsoft.com/office/drawing/2014/main" id="{6CDCA0A6-9B45-C688-6257-2BEA9AEA74F7}"/>
              </a:ext>
            </a:extLst>
          </p:cNvPr>
          <p:cNvSpPr>
            <a:spLocks noGrp="1"/>
          </p:cNvSpPr>
          <p:nvPr>
            <p:ph type="ftr" sz="quarter" idx="11"/>
          </p:nvPr>
        </p:nvSpPr>
        <p:spPr/>
        <p:txBody>
          <a:bodyPr/>
          <a:lstStyle/>
          <a:p>
            <a:r>
              <a:rPr lang="en-US" dirty="0"/>
              <a:t> </a:t>
            </a:r>
            <a:endParaRPr lang="en-US" noProof="0" dirty="0"/>
          </a:p>
        </p:txBody>
      </p:sp>
      <p:sp>
        <p:nvSpPr>
          <p:cNvPr id="6" name="Date Placeholder 5">
            <a:extLst>
              <a:ext uri="{FF2B5EF4-FFF2-40B4-BE49-F238E27FC236}">
                <a16:creationId xmlns:a16="http://schemas.microsoft.com/office/drawing/2014/main" id="{BB2F114C-CB91-8E3E-6451-41499FC936A0}"/>
              </a:ext>
            </a:extLst>
          </p:cNvPr>
          <p:cNvSpPr>
            <a:spLocks noGrp="1"/>
          </p:cNvSpPr>
          <p:nvPr>
            <p:ph type="dt" sz="half" idx="10"/>
          </p:nvPr>
        </p:nvSpPr>
        <p:spPr/>
        <p:txBody>
          <a:bodyPr/>
          <a:lstStyle/>
          <a:p>
            <a:r>
              <a:rPr lang="en-US" dirty="0"/>
              <a:t> </a:t>
            </a:r>
            <a:endParaRPr lang="en-US" noProof="0" dirty="0"/>
          </a:p>
        </p:txBody>
      </p:sp>
      <p:sp>
        <p:nvSpPr>
          <p:cNvPr id="7" name="Rectangle 1">
            <a:extLst>
              <a:ext uri="{FF2B5EF4-FFF2-40B4-BE49-F238E27FC236}">
                <a16:creationId xmlns:a16="http://schemas.microsoft.com/office/drawing/2014/main" id="{D837499E-A7B8-A3A7-5D65-BDFBA676D772}"/>
              </a:ext>
            </a:extLst>
          </p:cNvPr>
          <p:cNvSpPr>
            <a:spLocks noChangeArrowheads="1"/>
          </p:cNvSpPr>
          <p:nvPr/>
        </p:nvSpPr>
        <p:spPr bwMode="auto">
          <a:xfrm>
            <a:off x="0" y="-1464171"/>
            <a:ext cx="5654112" cy="3385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r>
              <a:rPr kumimoji="0" lang="en-US" altLang="en-US" sz="6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r>
              <a:rPr kumimoji="0" lang="en-US" altLang="en-US" sz="11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122" name="Picture 2">
            <a:extLst>
              <a:ext uri="{FF2B5EF4-FFF2-40B4-BE49-F238E27FC236}">
                <a16:creationId xmlns:a16="http://schemas.microsoft.com/office/drawing/2014/main" id="{8477BEE3-583E-2033-EED5-C4F9C99FFF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8572" y="2374576"/>
            <a:ext cx="3724275" cy="1047750"/>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a:extLst>
              <a:ext uri="{FF2B5EF4-FFF2-40B4-BE49-F238E27FC236}">
                <a16:creationId xmlns:a16="http://schemas.microsoft.com/office/drawing/2014/main" id="{6AA8BF2E-71D3-D9D6-378F-761BCEE61B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3781724"/>
            <a:ext cx="5019675" cy="178117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F92F321-33C7-4418-B4BE-CE46FED79BD3}"/>
              </a:ext>
            </a:extLst>
          </p:cNvPr>
          <p:cNvSpPr txBox="1"/>
          <p:nvPr/>
        </p:nvSpPr>
        <p:spPr>
          <a:xfrm>
            <a:off x="6342506" y="2374576"/>
            <a:ext cx="5645732" cy="2585323"/>
          </a:xfrm>
          <a:prstGeom prst="rect">
            <a:avLst/>
          </a:prstGeom>
          <a:noFill/>
        </p:spPr>
        <p:txBody>
          <a:bodyPr wrap="square" rtlCol="0">
            <a:spAutoFit/>
          </a:bodyPr>
          <a:lstStyle/>
          <a:p>
            <a:pPr algn="just" rtl="0">
              <a:spcBef>
                <a:spcPts val="0"/>
              </a:spcBef>
              <a:spcAft>
                <a:spcPts val="0"/>
              </a:spcAft>
            </a:pPr>
            <a:r>
              <a:rPr lang="en-US" sz="1800" b="0" i="0" u="none" strike="noStrike" dirty="0">
                <a:solidFill>
                  <a:srgbClr val="000000"/>
                </a:solidFill>
                <a:effectLst/>
                <a:latin typeface="Times New Roman" panose="02020603050405020304" pitchFamily="18" charset="0"/>
              </a:rPr>
              <a:t>Null Hypothesis: Age, Gender, and location have no effect on the usage of 3D try-on feature</a:t>
            </a:r>
            <a:endParaRPr lang="en-US" b="0" dirty="0">
              <a:effectLst/>
            </a:endParaRPr>
          </a:p>
          <a:p>
            <a:pPr algn="just" rtl="0">
              <a:spcBef>
                <a:spcPts val="0"/>
              </a:spcBef>
              <a:spcAft>
                <a:spcPts val="0"/>
              </a:spcAft>
            </a:pPr>
            <a:br>
              <a:rPr lang="en-US" b="0" dirty="0">
                <a:effectLst/>
              </a:rPr>
            </a:br>
            <a:endParaRPr lang="en-US" b="0" dirty="0">
              <a:effectLst/>
            </a:endParaRPr>
          </a:p>
          <a:p>
            <a:pPr algn="just" rtl="0">
              <a:spcBef>
                <a:spcPts val="0"/>
              </a:spcBef>
              <a:spcAft>
                <a:spcPts val="0"/>
              </a:spcAft>
            </a:pPr>
            <a:endParaRPr lang="en-US" sz="1800" i="0" u="none" strike="noStrike" dirty="0">
              <a:solidFill>
                <a:srgbClr val="000000"/>
              </a:solidFill>
              <a:latin typeface="Times New Roman" panose="02020603050405020304" pitchFamily="18" charset="0"/>
            </a:endParaRPr>
          </a:p>
          <a:p>
            <a:pPr algn="just" rtl="0">
              <a:spcBef>
                <a:spcPts val="0"/>
              </a:spcBef>
              <a:spcAft>
                <a:spcPts val="0"/>
              </a:spcAft>
            </a:pPr>
            <a:r>
              <a:rPr lang="en-US" sz="1800" b="0" i="0" u="none" strike="noStrike" dirty="0">
                <a:solidFill>
                  <a:srgbClr val="000000"/>
                </a:solidFill>
                <a:effectLst/>
                <a:latin typeface="Times New Roman" panose="02020603050405020304" pitchFamily="18" charset="0"/>
              </a:rPr>
              <a:t>Alternative hypothesis: Age, Gender, and location have a significant effect on the usage of the 3D try on feature</a:t>
            </a:r>
            <a:endParaRPr lang="en-US" b="0" dirty="0">
              <a:effectLst/>
            </a:endParaRPr>
          </a:p>
          <a:p>
            <a:br>
              <a:rPr lang="en-US" b="0" dirty="0">
                <a:effectLst/>
              </a:rPr>
            </a:br>
            <a:endParaRPr lang="en-IN" dirty="0"/>
          </a:p>
        </p:txBody>
      </p:sp>
    </p:spTree>
    <p:extLst>
      <p:ext uri="{BB962C8B-B14F-4D97-AF65-F5344CB8AC3E}">
        <p14:creationId xmlns:p14="http://schemas.microsoft.com/office/powerpoint/2010/main" val="17033947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24F98-F63B-8254-A404-125D1788CB3A}"/>
              </a:ext>
            </a:extLst>
          </p:cNvPr>
          <p:cNvSpPr>
            <a:spLocks noGrp="1"/>
          </p:cNvSpPr>
          <p:nvPr>
            <p:ph type="title"/>
          </p:nvPr>
        </p:nvSpPr>
        <p:spPr/>
        <p:txBody>
          <a:bodyPr/>
          <a:lstStyle/>
          <a:p>
            <a:r>
              <a:rPr lang="en-US" dirty="0"/>
              <a:t>   </a:t>
            </a:r>
            <a:endParaRPr lang="en-IN" dirty="0"/>
          </a:p>
        </p:txBody>
      </p:sp>
      <p:sp>
        <p:nvSpPr>
          <p:cNvPr id="4" name="Slide Number Placeholder 3">
            <a:extLst>
              <a:ext uri="{FF2B5EF4-FFF2-40B4-BE49-F238E27FC236}">
                <a16:creationId xmlns:a16="http://schemas.microsoft.com/office/drawing/2014/main" id="{20E3F712-8566-5488-C0BA-E488D6006257}"/>
              </a:ext>
            </a:extLst>
          </p:cNvPr>
          <p:cNvSpPr>
            <a:spLocks noGrp="1"/>
          </p:cNvSpPr>
          <p:nvPr>
            <p:ph type="sldNum" sz="quarter" idx="12"/>
          </p:nvPr>
        </p:nvSpPr>
        <p:spPr/>
        <p:txBody>
          <a:bodyPr/>
          <a:lstStyle/>
          <a:p>
            <a:fld id="{8D0AFDD5-844D-364D-8AEC-50CF4D36D55D}" type="slidenum">
              <a:rPr lang="en-US" noProof="0" smtClean="0"/>
              <a:t>13</a:t>
            </a:fld>
            <a:endParaRPr lang="en-US" noProof="0"/>
          </a:p>
        </p:txBody>
      </p:sp>
      <p:sp>
        <p:nvSpPr>
          <p:cNvPr id="5" name="Footer Placeholder 4">
            <a:extLst>
              <a:ext uri="{FF2B5EF4-FFF2-40B4-BE49-F238E27FC236}">
                <a16:creationId xmlns:a16="http://schemas.microsoft.com/office/drawing/2014/main" id="{8CDAED2E-C019-451E-EFAB-3423E160D07C}"/>
              </a:ext>
            </a:extLst>
          </p:cNvPr>
          <p:cNvSpPr>
            <a:spLocks noGrp="1"/>
          </p:cNvSpPr>
          <p:nvPr>
            <p:ph type="ftr" sz="quarter" idx="11"/>
          </p:nvPr>
        </p:nvSpPr>
        <p:spPr/>
        <p:txBody>
          <a:bodyPr/>
          <a:lstStyle/>
          <a:p>
            <a:r>
              <a:rPr lang="en-US" dirty="0"/>
              <a:t>  </a:t>
            </a:r>
            <a:endParaRPr lang="en-US" noProof="0" dirty="0"/>
          </a:p>
        </p:txBody>
      </p:sp>
      <p:sp>
        <p:nvSpPr>
          <p:cNvPr id="6" name="Date Placeholder 5">
            <a:extLst>
              <a:ext uri="{FF2B5EF4-FFF2-40B4-BE49-F238E27FC236}">
                <a16:creationId xmlns:a16="http://schemas.microsoft.com/office/drawing/2014/main" id="{1855898B-A862-1EBB-781C-6FDDE9C6371A}"/>
              </a:ext>
            </a:extLst>
          </p:cNvPr>
          <p:cNvSpPr>
            <a:spLocks noGrp="1"/>
          </p:cNvSpPr>
          <p:nvPr>
            <p:ph type="dt" sz="half" idx="10"/>
          </p:nvPr>
        </p:nvSpPr>
        <p:spPr/>
        <p:txBody>
          <a:bodyPr/>
          <a:lstStyle/>
          <a:p>
            <a:r>
              <a:rPr lang="en-US" noProof="0" dirty="0"/>
              <a:t>  </a:t>
            </a:r>
          </a:p>
        </p:txBody>
      </p:sp>
      <p:pic>
        <p:nvPicPr>
          <p:cNvPr id="6146" name="Picture 2">
            <a:extLst>
              <a:ext uri="{FF2B5EF4-FFF2-40B4-BE49-F238E27FC236}">
                <a16:creationId xmlns:a16="http://schemas.microsoft.com/office/drawing/2014/main" id="{1831F5E3-C9EB-C718-9C94-46A96367078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21229" y="1556818"/>
            <a:ext cx="6867525" cy="18002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E492CDD-49DD-CB6A-4E81-FED0BD372FE7}"/>
              </a:ext>
            </a:extLst>
          </p:cNvPr>
          <p:cNvSpPr txBox="1"/>
          <p:nvPr/>
        </p:nvSpPr>
        <p:spPr>
          <a:xfrm>
            <a:off x="1521229" y="3823854"/>
            <a:ext cx="6733309" cy="1477328"/>
          </a:xfrm>
          <a:prstGeom prst="rect">
            <a:avLst/>
          </a:prstGeom>
          <a:noFill/>
        </p:spPr>
        <p:txBody>
          <a:bodyPr wrap="square" rtlCol="0">
            <a:spAutoFit/>
          </a:bodyPr>
          <a:lstStyle/>
          <a:p>
            <a:pPr algn="just" rtl="0">
              <a:spcBef>
                <a:spcPts val="0"/>
              </a:spcBef>
              <a:spcAft>
                <a:spcPts val="0"/>
              </a:spcAft>
            </a:pPr>
            <a:r>
              <a:rPr lang="en-US" sz="1800" b="0" i="0" u="none" strike="noStrike" dirty="0">
                <a:solidFill>
                  <a:srgbClr val="000000"/>
                </a:solidFill>
                <a:effectLst/>
                <a:latin typeface="Times New Roman" panose="02020603050405020304" pitchFamily="18" charset="0"/>
              </a:rPr>
              <a:t>Conclusion: Since the probability Value for the significance test is less than 5%, therefore we reject our null hypothesis and conclude that age, gender, and location do affect the usage of the 3D try-on. </a:t>
            </a:r>
            <a:endParaRPr lang="en-US" b="0" dirty="0">
              <a:effectLst/>
            </a:endParaRPr>
          </a:p>
          <a:p>
            <a:br>
              <a:rPr lang="en-US" b="0" dirty="0">
                <a:effectLst/>
              </a:rPr>
            </a:br>
            <a:endParaRPr lang="en-IN" dirty="0"/>
          </a:p>
        </p:txBody>
      </p:sp>
    </p:spTree>
    <p:extLst>
      <p:ext uri="{BB962C8B-B14F-4D97-AF65-F5344CB8AC3E}">
        <p14:creationId xmlns:p14="http://schemas.microsoft.com/office/powerpoint/2010/main" val="30543419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8609D-F40B-F22E-06BC-BB8483E18C6B}"/>
              </a:ext>
            </a:extLst>
          </p:cNvPr>
          <p:cNvSpPr>
            <a:spLocks noGrp="1"/>
          </p:cNvSpPr>
          <p:nvPr>
            <p:ph type="title"/>
          </p:nvPr>
        </p:nvSpPr>
        <p:spPr/>
        <p:txBody>
          <a:bodyPr/>
          <a:lstStyle/>
          <a:p>
            <a:r>
              <a:rPr lang="en-US" dirty="0"/>
              <a:t>STRATEGIC SOLUTIONS</a:t>
            </a:r>
            <a:endParaRPr lang="en-IN" dirty="0"/>
          </a:p>
        </p:txBody>
      </p:sp>
      <p:sp>
        <p:nvSpPr>
          <p:cNvPr id="3" name="Content Placeholder 2">
            <a:extLst>
              <a:ext uri="{FF2B5EF4-FFF2-40B4-BE49-F238E27FC236}">
                <a16:creationId xmlns:a16="http://schemas.microsoft.com/office/drawing/2014/main" id="{FD023931-02AD-C8F5-0C6D-6CB94446BBC6}"/>
              </a:ext>
            </a:extLst>
          </p:cNvPr>
          <p:cNvSpPr>
            <a:spLocks noGrp="1"/>
          </p:cNvSpPr>
          <p:nvPr>
            <p:ph idx="1"/>
          </p:nvPr>
        </p:nvSpPr>
        <p:spPr>
          <a:xfrm>
            <a:off x="374073" y="2319250"/>
            <a:ext cx="11646131" cy="4026685"/>
          </a:xfrm>
        </p:spPr>
        <p:txBody>
          <a:bodyPr/>
          <a:lstStyle/>
          <a:p>
            <a:pPr rtl="0">
              <a:spcBef>
                <a:spcPts val="0"/>
              </a:spcBef>
              <a:spcAft>
                <a:spcPts val="0"/>
              </a:spcAft>
            </a:pPr>
            <a:r>
              <a:rPr lang="en-US" sz="1800" b="1" u="sng" dirty="0">
                <a:latin typeface="Times New Roman" panose="02020603050405020304" pitchFamily="18" charset="0"/>
                <a:cs typeface="Times New Roman" panose="02020603050405020304" pitchFamily="18" charset="0"/>
              </a:rPr>
              <a:t>PROMOTIONAL CAMPAIGNS</a:t>
            </a:r>
            <a:r>
              <a:rPr lang="en-US" dirty="0"/>
              <a:t>:</a:t>
            </a:r>
          </a:p>
          <a:p>
            <a:pPr marL="0" indent="0" rtl="0">
              <a:spcBef>
                <a:spcPts val="0"/>
              </a:spcBef>
              <a:spcAft>
                <a:spcPts val="0"/>
              </a:spcAft>
              <a:buNone/>
            </a:pPr>
            <a:r>
              <a:rPr lang="en-US" sz="1800" b="0" i="0" u="none" strike="noStrike" dirty="0">
                <a:solidFill>
                  <a:srgbClr val="000000"/>
                </a:solidFill>
                <a:effectLst/>
                <a:latin typeface="Times New Roman" panose="02020603050405020304" pitchFamily="18" charset="0"/>
              </a:rPr>
              <a:t>    Launch targeted promotional campaigns to increase awareness of the 3D try-on feature among </a:t>
            </a:r>
            <a:r>
              <a:rPr lang="en-US" sz="1800" b="0" i="0" u="none" strike="noStrike" dirty="0" err="1">
                <a:solidFill>
                  <a:srgbClr val="000000"/>
                </a:solidFill>
                <a:effectLst/>
                <a:latin typeface="Times New Roman" panose="02020603050405020304" pitchFamily="18" charset="0"/>
              </a:rPr>
              <a:t>Lenskart's</a:t>
            </a:r>
            <a:r>
              <a:rPr lang="en-US" sz="1800" b="0" i="0" u="none" strike="noStrike" dirty="0">
                <a:solidFill>
                  <a:srgbClr val="000000"/>
                </a:solidFill>
                <a:effectLst/>
                <a:latin typeface="Times New Roman" panose="02020603050405020304" pitchFamily="18" charset="0"/>
              </a:rPr>
              <a:t> customer          base. Utilize various marketing channels such as social media, email marketing, and influencer partnerships to reach a wider audience and educate them about the benefits of using the feature.</a:t>
            </a:r>
            <a:endParaRPr lang="en-US" b="0" dirty="0">
              <a:effectLst/>
            </a:endParaRPr>
          </a:p>
          <a:p>
            <a:r>
              <a:rPr lang="en-US" sz="1800" b="1" u="sng" dirty="0">
                <a:latin typeface="Times New Roman" panose="02020603050405020304" pitchFamily="18" charset="0"/>
                <a:cs typeface="Times New Roman" panose="02020603050405020304" pitchFamily="18" charset="0"/>
              </a:rPr>
              <a:t>CUSTOMER EDUCATION </a:t>
            </a:r>
            <a:r>
              <a:rPr lang="en-US" sz="1800" b="1" u="sng" dirty="0"/>
              <a:t>:</a:t>
            </a:r>
          </a:p>
          <a:p>
            <a:pPr marL="0" indent="0">
              <a:buNone/>
            </a:pPr>
            <a:r>
              <a:rPr lang="en-US" sz="1800" b="0" dirty="0">
                <a:effectLst/>
                <a:latin typeface="Times New Roman" panose="02020603050405020304" pitchFamily="18" charset="0"/>
                <a:cs typeface="Times New Roman" panose="02020603050405020304" pitchFamily="18" charset="0"/>
              </a:rPr>
              <a:t>  Offer comprehensive tutorials and guides to optimize user experience with the 3D try-on feature, including step-by-step instructions, troubleshooting tips, and FAQs.</a:t>
            </a:r>
          </a:p>
          <a:p>
            <a:r>
              <a:rPr lang="en-IN" sz="1800" b="1" i="0" u="sng" strike="noStrike" dirty="0">
                <a:solidFill>
                  <a:srgbClr val="000000"/>
                </a:solidFill>
                <a:effectLst/>
              </a:rPr>
              <a:t> </a:t>
            </a:r>
            <a:r>
              <a:rPr lang="en-IN" sz="1800" b="1" i="0" u="sng" strike="noStrike" dirty="0">
                <a:solidFill>
                  <a:srgbClr val="000000"/>
                </a:solidFill>
                <a:effectLst/>
                <a:latin typeface="Times New Roman" panose="02020603050405020304" pitchFamily="18" charset="0"/>
                <a:cs typeface="Times New Roman" panose="02020603050405020304" pitchFamily="18" charset="0"/>
              </a:rPr>
              <a:t>Personalized Recommendations</a:t>
            </a:r>
            <a:endParaRPr lang="en-US" sz="1800" b="1" u="sng" dirty="0">
              <a:effectLst/>
              <a:latin typeface="Times New Roman" panose="02020603050405020304" pitchFamily="18" charset="0"/>
              <a:cs typeface="Times New Roman" panose="02020603050405020304" pitchFamily="18" charset="0"/>
            </a:endParaRPr>
          </a:p>
          <a:p>
            <a:pPr marL="0" indent="0">
              <a:buNone/>
            </a:pPr>
            <a:r>
              <a:rPr lang="en-US" sz="1800" b="0" dirty="0">
                <a:effectLst/>
                <a:latin typeface="Times New Roman" panose="02020603050405020304" pitchFamily="18" charset="0"/>
                <a:cs typeface="Times New Roman" panose="02020603050405020304" pitchFamily="18" charset="0"/>
              </a:rPr>
              <a:t> Implement personalized recommendations using data analytics and machine learning for tailored eyewear suggestions, enhancing conversion rates and customer satisfaction.</a:t>
            </a:r>
          </a:p>
          <a:p>
            <a:pPr marL="0" indent="0">
              <a:buNone/>
            </a:pPr>
            <a:endParaRPr lang="en-US" sz="1800" b="0" dirty="0">
              <a:effectLst/>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422F9E6-3B4B-38B5-EF16-B55B4AE32159}"/>
              </a:ext>
            </a:extLst>
          </p:cNvPr>
          <p:cNvSpPr>
            <a:spLocks noGrp="1"/>
          </p:cNvSpPr>
          <p:nvPr>
            <p:ph type="sldNum" sz="quarter" idx="12"/>
          </p:nvPr>
        </p:nvSpPr>
        <p:spPr/>
        <p:txBody>
          <a:bodyPr/>
          <a:lstStyle/>
          <a:p>
            <a:fld id="{8D0AFDD5-844D-364D-8AEC-50CF4D36D55D}" type="slidenum">
              <a:rPr lang="en-US" noProof="0" smtClean="0"/>
              <a:t>14</a:t>
            </a:fld>
            <a:endParaRPr lang="en-US" noProof="0"/>
          </a:p>
        </p:txBody>
      </p:sp>
      <p:sp>
        <p:nvSpPr>
          <p:cNvPr id="5" name="Footer Placeholder 4">
            <a:extLst>
              <a:ext uri="{FF2B5EF4-FFF2-40B4-BE49-F238E27FC236}">
                <a16:creationId xmlns:a16="http://schemas.microsoft.com/office/drawing/2014/main" id="{9888CE99-1956-E25E-667A-C0CF3FD6E0FA}"/>
              </a:ext>
            </a:extLst>
          </p:cNvPr>
          <p:cNvSpPr>
            <a:spLocks noGrp="1"/>
          </p:cNvSpPr>
          <p:nvPr>
            <p:ph type="ftr" sz="quarter" idx="11"/>
          </p:nvPr>
        </p:nvSpPr>
        <p:spPr/>
        <p:txBody>
          <a:bodyPr/>
          <a:lstStyle/>
          <a:p>
            <a:r>
              <a:rPr lang="en-US" noProof="0" dirty="0"/>
              <a:t> </a:t>
            </a:r>
          </a:p>
        </p:txBody>
      </p:sp>
      <p:sp>
        <p:nvSpPr>
          <p:cNvPr id="6" name="Date Placeholder 5">
            <a:extLst>
              <a:ext uri="{FF2B5EF4-FFF2-40B4-BE49-F238E27FC236}">
                <a16:creationId xmlns:a16="http://schemas.microsoft.com/office/drawing/2014/main" id="{B2A2F07E-869C-F16F-EB23-9562BD1154E2}"/>
              </a:ext>
            </a:extLst>
          </p:cNvPr>
          <p:cNvSpPr>
            <a:spLocks noGrp="1"/>
          </p:cNvSpPr>
          <p:nvPr>
            <p:ph type="dt" sz="half" idx="10"/>
          </p:nvPr>
        </p:nvSpPr>
        <p:spPr/>
        <p:txBody>
          <a:bodyPr/>
          <a:lstStyle/>
          <a:p>
            <a:r>
              <a:rPr lang="en-US" noProof="0" dirty="0"/>
              <a:t>   </a:t>
            </a:r>
          </a:p>
        </p:txBody>
      </p:sp>
    </p:spTree>
    <p:extLst>
      <p:ext uri="{BB962C8B-B14F-4D97-AF65-F5344CB8AC3E}">
        <p14:creationId xmlns:p14="http://schemas.microsoft.com/office/powerpoint/2010/main" val="33585311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47275-64F8-DAFB-B3E7-BA91FF1B95C1}"/>
              </a:ext>
            </a:extLst>
          </p:cNvPr>
          <p:cNvSpPr>
            <a:spLocks noGrp="1"/>
          </p:cNvSpPr>
          <p:nvPr>
            <p:ph type="title"/>
          </p:nvPr>
        </p:nvSpPr>
        <p:spPr>
          <a:xfrm>
            <a:off x="707136" y="0"/>
            <a:ext cx="10344912" cy="448887"/>
          </a:xfrm>
        </p:spPr>
        <p:txBody>
          <a:bodyPr/>
          <a:lstStyle/>
          <a:p>
            <a:br>
              <a:rPr lang="en-US" dirty="0"/>
            </a:br>
            <a:endParaRPr lang="en-IN" dirty="0"/>
          </a:p>
        </p:txBody>
      </p:sp>
      <p:sp>
        <p:nvSpPr>
          <p:cNvPr id="3" name="Content Placeholder 2">
            <a:extLst>
              <a:ext uri="{FF2B5EF4-FFF2-40B4-BE49-F238E27FC236}">
                <a16:creationId xmlns:a16="http://schemas.microsoft.com/office/drawing/2014/main" id="{1DE1D356-83A6-0C0D-2EDA-1FB939F6534F}"/>
              </a:ext>
            </a:extLst>
          </p:cNvPr>
          <p:cNvSpPr>
            <a:spLocks noGrp="1"/>
          </p:cNvSpPr>
          <p:nvPr>
            <p:ph idx="1"/>
          </p:nvPr>
        </p:nvSpPr>
        <p:spPr>
          <a:xfrm>
            <a:off x="349135" y="1388225"/>
            <a:ext cx="11538065" cy="4879571"/>
          </a:xfrm>
        </p:spPr>
        <p:txBody>
          <a:bodyPr/>
          <a:lstStyle/>
          <a:p>
            <a:r>
              <a:rPr lang="en-IN" sz="2000" b="1" i="0" u="sng" strike="noStrike" dirty="0">
                <a:solidFill>
                  <a:srgbClr val="000000"/>
                </a:solidFill>
                <a:effectLst/>
                <a:latin typeface="Times New Roman" panose="02020603050405020304" pitchFamily="18" charset="0"/>
              </a:rPr>
              <a:t>Virtual Stylist Service:</a:t>
            </a:r>
          </a:p>
          <a:p>
            <a:pPr marL="0" indent="0">
              <a:buNone/>
            </a:pPr>
            <a:r>
              <a:rPr lang="en-US" sz="2000" b="0" i="0" dirty="0">
                <a:solidFill>
                  <a:srgbClr val="0D0D0D"/>
                </a:solidFill>
                <a:effectLst/>
                <a:latin typeface="Söhne"/>
              </a:rPr>
              <a:t>Introduce a Virtual Stylist service for personalized styling advice, complementing the 3D try-on feature to offer a unique shopping experience.</a:t>
            </a:r>
          </a:p>
          <a:p>
            <a:endParaRPr lang="en-US" sz="2000" b="0" i="0" dirty="0">
              <a:solidFill>
                <a:srgbClr val="0D0D0D"/>
              </a:solidFill>
              <a:effectLst/>
              <a:latin typeface="Söhne"/>
            </a:endParaRPr>
          </a:p>
          <a:p>
            <a:r>
              <a:rPr lang="en-IN" sz="2000" b="1" i="0" u="sng" strike="noStrike" dirty="0">
                <a:solidFill>
                  <a:srgbClr val="000000"/>
                </a:solidFill>
                <a:effectLst/>
                <a:latin typeface="Times New Roman" panose="02020603050405020304" pitchFamily="18" charset="0"/>
              </a:rPr>
              <a:t>Customer Feedback Mechanism:</a:t>
            </a:r>
          </a:p>
          <a:p>
            <a:pPr marL="0" indent="0">
              <a:buNone/>
            </a:pPr>
            <a:r>
              <a:rPr lang="en-US" sz="2000" b="0" i="0" dirty="0">
                <a:solidFill>
                  <a:srgbClr val="0D0D0D"/>
                </a:solidFill>
                <a:effectLst/>
                <a:latin typeface="Söhne"/>
              </a:rPr>
              <a:t>Establish a robust feedback mechanism to gather insights and continuously improve the 3D try-on feature based on customer feedback.</a:t>
            </a:r>
          </a:p>
          <a:p>
            <a:endParaRPr lang="en-US" sz="2000" b="0" i="0" dirty="0">
              <a:solidFill>
                <a:srgbClr val="0D0D0D"/>
              </a:solidFill>
              <a:effectLst/>
              <a:latin typeface="Söhne"/>
            </a:endParaRPr>
          </a:p>
          <a:p>
            <a:r>
              <a:rPr lang="en-IN" sz="2000" b="1" i="0" u="sng" strike="noStrike" dirty="0">
                <a:solidFill>
                  <a:srgbClr val="000000"/>
                </a:solidFill>
                <a:effectLst/>
                <a:latin typeface="Times New Roman" panose="02020603050405020304" pitchFamily="18" charset="0"/>
              </a:rPr>
              <a:t>Continuous Innovation:</a:t>
            </a:r>
          </a:p>
          <a:p>
            <a:pPr marL="0" indent="0">
              <a:buNone/>
            </a:pPr>
            <a:r>
              <a:rPr lang="en-IN" sz="2000" dirty="0">
                <a:solidFill>
                  <a:srgbClr val="000000"/>
                </a:solidFill>
                <a:latin typeface="Times New Roman" panose="02020603050405020304" pitchFamily="18" charset="0"/>
              </a:rPr>
              <a:t>Invest in Research and development to enhance the functionality and accuracy of the 3d try on feature, ensuring </a:t>
            </a:r>
            <a:r>
              <a:rPr lang="en-IN" sz="2000" dirty="0" err="1">
                <a:solidFill>
                  <a:srgbClr val="000000"/>
                </a:solidFill>
                <a:latin typeface="Times New Roman" panose="02020603050405020304" pitchFamily="18" charset="0"/>
              </a:rPr>
              <a:t>lenskart</a:t>
            </a:r>
            <a:r>
              <a:rPr lang="en-IN" sz="2000" dirty="0">
                <a:solidFill>
                  <a:srgbClr val="000000"/>
                </a:solidFill>
                <a:latin typeface="Times New Roman" panose="02020603050405020304" pitchFamily="18" charset="0"/>
              </a:rPr>
              <a:t> remains innovative in augmented reality technology</a:t>
            </a:r>
            <a:endParaRPr lang="en-IN" sz="2000" i="0" u="none" strike="noStrike" dirty="0">
              <a:solidFill>
                <a:srgbClr val="000000"/>
              </a:solidFill>
              <a:effectLst/>
              <a:latin typeface="Times New Roman" panose="02020603050405020304" pitchFamily="18" charset="0"/>
            </a:endParaRPr>
          </a:p>
          <a:p>
            <a:endParaRPr lang="en-IN" sz="2800" b="1" i="0" u="none" strike="noStrike" dirty="0">
              <a:solidFill>
                <a:srgbClr val="000000"/>
              </a:solidFill>
              <a:effectLst/>
              <a:latin typeface="Times New Roman" panose="02020603050405020304" pitchFamily="18" charset="0"/>
            </a:endParaRPr>
          </a:p>
          <a:p>
            <a:pPr marL="0" indent="0">
              <a:buNone/>
            </a:pPr>
            <a:endParaRPr lang="en-IN" sz="2800" b="1" i="0" u="none" strike="noStrike" dirty="0">
              <a:solidFill>
                <a:srgbClr val="000000"/>
              </a:solidFill>
              <a:effectLst/>
              <a:latin typeface="Times New Roman" panose="02020603050405020304" pitchFamily="18" charset="0"/>
            </a:endParaRPr>
          </a:p>
          <a:p>
            <a:pPr marL="0" indent="0">
              <a:buNone/>
            </a:pPr>
            <a:endParaRPr lang="en-IN" sz="2800" b="1" i="0" u="none" strike="noStrike" dirty="0">
              <a:solidFill>
                <a:srgbClr val="000000"/>
              </a:solidFill>
              <a:effectLst/>
              <a:latin typeface="Times New Roman" panose="02020603050405020304" pitchFamily="18" charset="0"/>
            </a:endParaRPr>
          </a:p>
          <a:p>
            <a:pPr marL="0" indent="0">
              <a:buNone/>
            </a:pPr>
            <a:endParaRPr lang="en-IN" sz="2800" b="1" i="0" u="none" strike="noStrike" dirty="0">
              <a:solidFill>
                <a:srgbClr val="000000"/>
              </a:solidFill>
              <a:effectLst/>
              <a:latin typeface="Times New Roman" panose="02020603050405020304" pitchFamily="18" charset="0"/>
            </a:endParaRPr>
          </a:p>
          <a:p>
            <a:pPr marL="0" indent="0">
              <a:buNone/>
            </a:pPr>
            <a:endParaRPr lang="en-US" sz="2800" b="0" dirty="0">
              <a:effectLst/>
              <a:latin typeface="Times New Roman" panose="02020603050405020304" pitchFamily="18" charset="0"/>
              <a:cs typeface="Times New Roman" panose="02020603050405020304" pitchFamily="18" charset="0"/>
            </a:endParaRPr>
          </a:p>
          <a:p>
            <a:endParaRPr lang="en-IN" dirty="0"/>
          </a:p>
        </p:txBody>
      </p:sp>
      <p:sp>
        <p:nvSpPr>
          <p:cNvPr id="4" name="Slide Number Placeholder 3">
            <a:extLst>
              <a:ext uri="{FF2B5EF4-FFF2-40B4-BE49-F238E27FC236}">
                <a16:creationId xmlns:a16="http://schemas.microsoft.com/office/drawing/2014/main" id="{C6446D80-0C0A-4A46-204E-ED050A5B8520}"/>
              </a:ext>
            </a:extLst>
          </p:cNvPr>
          <p:cNvSpPr>
            <a:spLocks noGrp="1"/>
          </p:cNvSpPr>
          <p:nvPr>
            <p:ph type="sldNum" sz="quarter" idx="12"/>
          </p:nvPr>
        </p:nvSpPr>
        <p:spPr/>
        <p:txBody>
          <a:bodyPr/>
          <a:lstStyle/>
          <a:p>
            <a:fld id="{8D0AFDD5-844D-364D-8AEC-50CF4D36D55D}" type="slidenum">
              <a:rPr lang="en-US" noProof="0" smtClean="0"/>
              <a:t>15</a:t>
            </a:fld>
            <a:endParaRPr lang="en-US" noProof="0"/>
          </a:p>
        </p:txBody>
      </p:sp>
      <p:sp>
        <p:nvSpPr>
          <p:cNvPr id="5" name="Footer Placeholder 4">
            <a:extLst>
              <a:ext uri="{FF2B5EF4-FFF2-40B4-BE49-F238E27FC236}">
                <a16:creationId xmlns:a16="http://schemas.microsoft.com/office/drawing/2014/main" id="{7DA2F2D9-3747-A4A8-7773-D21DF479458D}"/>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9CF9EA8B-576D-F9A5-DE7C-23875DA3494A}"/>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9985667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2AA9C-B980-97CE-A7FA-67A85550F64D}"/>
              </a:ext>
            </a:extLst>
          </p:cNvPr>
          <p:cNvSpPr>
            <a:spLocks noGrp="1"/>
          </p:cNvSpPr>
          <p:nvPr>
            <p:ph type="title"/>
          </p:nvPr>
        </p:nvSpPr>
        <p:spPr/>
        <p:txBody>
          <a:bodyPr/>
          <a:lstStyle/>
          <a:p>
            <a:r>
              <a:rPr lang="en-US" dirty="0"/>
              <a:t>SUMMARY   </a:t>
            </a:r>
            <a:endParaRPr lang="en-IN" dirty="0"/>
          </a:p>
        </p:txBody>
      </p:sp>
      <p:sp>
        <p:nvSpPr>
          <p:cNvPr id="3" name="Content Placeholder 2">
            <a:extLst>
              <a:ext uri="{FF2B5EF4-FFF2-40B4-BE49-F238E27FC236}">
                <a16:creationId xmlns:a16="http://schemas.microsoft.com/office/drawing/2014/main" id="{CF9FFE3C-FAB6-2935-AFD2-B7210E759111}"/>
              </a:ext>
            </a:extLst>
          </p:cNvPr>
          <p:cNvSpPr>
            <a:spLocks noGrp="1"/>
          </p:cNvSpPr>
          <p:nvPr>
            <p:ph idx="1"/>
          </p:nvPr>
        </p:nvSpPr>
        <p:spPr>
          <a:xfrm>
            <a:off x="484632" y="1810512"/>
            <a:ext cx="11000232" cy="4535424"/>
          </a:xfrm>
        </p:spPr>
        <p:txBody>
          <a:bodyPr/>
          <a:lstStyle/>
          <a:p>
            <a:pPr marL="0" indent="0">
              <a:buNone/>
            </a:pPr>
            <a:endParaRPr lang="en-US" dirty="0"/>
          </a:p>
          <a:p>
            <a:r>
              <a:rPr lang="en-US" sz="2400" dirty="0" err="1">
                <a:latin typeface="Times New Roman" panose="02020603050405020304" pitchFamily="18" charset="0"/>
                <a:cs typeface="Times New Roman" panose="02020603050405020304" pitchFamily="18" charset="0"/>
              </a:rPr>
              <a:t>Lenskart</a:t>
            </a:r>
            <a:r>
              <a:rPr lang="en-US" sz="2400" dirty="0">
                <a:latin typeface="Times New Roman" panose="02020603050405020304" pitchFamily="18" charset="0"/>
                <a:cs typeface="Times New Roman" panose="02020603050405020304" pitchFamily="18" charset="0"/>
              </a:rPr>
              <a:t>, a leading player in India's eyewear industry, has gained prominence by offering quality eyewear at affordable prices and embracing innovative technology like the 3D try-on feature. </a:t>
            </a:r>
          </a:p>
          <a:p>
            <a:r>
              <a:rPr lang="en-US" sz="2400" dirty="0">
                <a:latin typeface="Times New Roman" panose="02020603050405020304" pitchFamily="18" charset="0"/>
                <a:cs typeface="Times New Roman" panose="02020603050405020304" pitchFamily="18" charset="0"/>
              </a:rPr>
              <a:t>This feature enhances the online shopping experience, showcasing </a:t>
            </a:r>
            <a:r>
              <a:rPr lang="en-US" sz="2400" dirty="0" err="1">
                <a:latin typeface="Times New Roman" panose="02020603050405020304" pitchFamily="18" charset="0"/>
                <a:cs typeface="Times New Roman" panose="02020603050405020304" pitchFamily="18" charset="0"/>
              </a:rPr>
              <a:t>Lenskart's</a:t>
            </a:r>
            <a:r>
              <a:rPr lang="en-US" sz="2400" dirty="0">
                <a:latin typeface="Times New Roman" panose="02020603050405020304" pitchFamily="18" charset="0"/>
                <a:cs typeface="Times New Roman" panose="02020603050405020304" pitchFamily="18" charset="0"/>
              </a:rPr>
              <a:t> commitment to advancement and customer satisfaction. Insights from research highlight the feature's effectiveness, with users finding it easy to use and increasing engagement. </a:t>
            </a:r>
          </a:p>
          <a:p>
            <a:r>
              <a:rPr lang="en-US" sz="2400" dirty="0">
                <a:latin typeface="Times New Roman" panose="02020603050405020304" pitchFamily="18" charset="0"/>
                <a:cs typeface="Times New Roman" panose="02020603050405020304" pitchFamily="18" charset="0"/>
              </a:rPr>
              <a:t>However, awareness remains a challenge, indicating room for improvement in promotion. While the feature motivates purchases, there's neutral sentiment regarding the representation of eyewear on faces, suggesting a need for enhancements in visual appeal.</a:t>
            </a:r>
            <a:endParaRPr lang="en-IN" sz="24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D2F96553-39DA-53AA-8233-A9572D00A770}"/>
              </a:ext>
            </a:extLst>
          </p:cNvPr>
          <p:cNvSpPr>
            <a:spLocks noGrp="1"/>
          </p:cNvSpPr>
          <p:nvPr>
            <p:ph type="sldNum" sz="quarter" idx="12"/>
          </p:nvPr>
        </p:nvSpPr>
        <p:spPr/>
        <p:txBody>
          <a:bodyPr/>
          <a:lstStyle/>
          <a:p>
            <a:fld id="{8D0AFDD5-844D-364D-8AEC-50CF4D36D55D}" type="slidenum">
              <a:rPr lang="en-US" noProof="0" smtClean="0"/>
              <a:t>16</a:t>
            </a:fld>
            <a:endParaRPr lang="en-US" noProof="0"/>
          </a:p>
        </p:txBody>
      </p:sp>
      <p:sp>
        <p:nvSpPr>
          <p:cNvPr id="6" name="Date Placeholder 5">
            <a:extLst>
              <a:ext uri="{FF2B5EF4-FFF2-40B4-BE49-F238E27FC236}">
                <a16:creationId xmlns:a16="http://schemas.microsoft.com/office/drawing/2014/main" id="{8B957D67-7482-AD1C-16D2-994C11C0327E}"/>
              </a:ext>
            </a:extLst>
          </p:cNvPr>
          <p:cNvSpPr>
            <a:spLocks noGrp="1"/>
          </p:cNvSpPr>
          <p:nvPr>
            <p:ph type="dt" sz="half" idx="10"/>
          </p:nvPr>
        </p:nvSpPr>
        <p:spPr/>
        <p:txBody>
          <a:bodyPr/>
          <a:lstStyle/>
          <a:p>
            <a:r>
              <a:rPr lang="en-US" noProof="0" dirty="0"/>
              <a:t>  </a:t>
            </a:r>
          </a:p>
        </p:txBody>
      </p:sp>
    </p:spTree>
    <p:extLst>
      <p:ext uri="{BB962C8B-B14F-4D97-AF65-F5344CB8AC3E}">
        <p14:creationId xmlns:p14="http://schemas.microsoft.com/office/powerpoint/2010/main" val="2134921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222CD-BD4E-3EF2-9DEB-1835EAEF21FC}"/>
              </a:ext>
            </a:extLst>
          </p:cNvPr>
          <p:cNvSpPr>
            <a:spLocks noGrp="1"/>
          </p:cNvSpPr>
          <p:nvPr>
            <p:ph type="title"/>
          </p:nvPr>
        </p:nvSpPr>
        <p:spPr/>
        <p:txBody>
          <a:bodyPr/>
          <a:lstStyle/>
          <a:p>
            <a:r>
              <a:rPr lang="en-US" dirty="0"/>
              <a:t>INSIGHTS </a:t>
            </a:r>
            <a:endParaRPr lang="en-IN" dirty="0"/>
          </a:p>
        </p:txBody>
      </p:sp>
      <p:sp>
        <p:nvSpPr>
          <p:cNvPr id="3" name="Content Placeholder 2">
            <a:extLst>
              <a:ext uri="{FF2B5EF4-FFF2-40B4-BE49-F238E27FC236}">
                <a16:creationId xmlns:a16="http://schemas.microsoft.com/office/drawing/2014/main" id="{329C505A-E10E-EC0A-562D-BBE54E6D8D8E}"/>
              </a:ext>
            </a:extLst>
          </p:cNvPr>
          <p:cNvSpPr>
            <a:spLocks noGrp="1"/>
          </p:cNvSpPr>
          <p:nvPr>
            <p:ph idx="1"/>
          </p:nvPr>
        </p:nvSpPr>
        <p:spPr>
          <a:xfrm>
            <a:off x="623454" y="1654232"/>
            <a:ext cx="10861409" cy="4316799"/>
          </a:xfrm>
        </p:spPr>
        <p:txBody>
          <a:bodyPr/>
          <a:lstStyle/>
          <a:p>
            <a:pPr marL="0" indent="0">
              <a:buNone/>
            </a:pPr>
            <a:endParaRPr lang="en-US" dirty="0"/>
          </a:p>
          <a:p>
            <a:pPr marL="0" indent="0">
              <a:buNone/>
            </a:pPr>
            <a:r>
              <a:rPr lang="en-US" dirty="0"/>
              <a:t>1. </a:t>
            </a:r>
            <a:r>
              <a:rPr lang="en-US" sz="2400" dirty="0">
                <a:latin typeface="Times New Roman" panose="02020603050405020304" pitchFamily="18" charset="0"/>
                <a:cs typeface="Times New Roman" panose="02020603050405020304" pitchFamily="18" charset="0"/>
              </a:rPr>
              <a:t>Users find the 3D try-on feature effective, enhancing convenience and satisfaction.</a:t>
            </a:r>
          </a:p>
          <a:p>
            <a:pPr marL="0" indent="0">
              <a:buNone/>
            </a:pPr>
            <a:r>
              <a:rPr lang="en-US" sz="2400" dirty="0">
                <a:latin typeface="Times New Roman" panose="02020603050405020304" pitchFamily="18" charset="0"/>
                <a:cs typeface="Times New Roman" panose="02020603050405020304" pitchFamily="18" charset="0"/>
              </a:rPr>
              <a:t>2. Approximately 50% of users haven't used the feature, indicating a need for increased awareness.</a:t>
            </a:r>
          </a:p>
          <a:p>
            <a:pPr marL="0" indent="0">
              <a:buNone/>
            </a:pPr>
            <a:r>
              <a:rPr lang="en-US" sz="2400" dirty="0">
                <a:latin typeface="Times New Roman" panose="02020603050405020304" pitchFamily="18" charset="0"/>
                <a:cs typeface="Times New Roman" panose="02020603050405020304" pitchFamily="18" charset="0"/>
              </a:rPr>
              <a:t>3. The feature influences purchasing decisions, driven by factors like accuracy and clear images.</a:t>
            </a:r>
          </a:p>
          <a:p>
            <a:pPr marL="0" indent="0">
              <a:buNone/>
            </a:pPr>
            <a:r>
              <a:rPr lang="en-US" sz="2400" dirty="0">
                <a:latin typeface="Times New Roman" panose="02020603050405020304" pitchFamily="18" charset="0"/>
                <a:cs typeface="Times New Roman" panose="02020603050405020304" pitchFamily="18" charset="0"/>
              </a:rPr>
              <a:t>4. Many users express a neutral sentiment regarding eyewear representation, suggesting room for improvement in visual appeal.</a:t>
            </a:r>
            <a:endParaRPr lang="en-IN" sz="24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88094FD3-05BC-A3FE-3035-EC049EEFC9F8}"/>
              </a:ext>
            </a:extLst>
          </p:cNvPr>
          <p:cNvSpPr>
            <a:spLocks noGrp="1"/>
          </p:cNvSpPr>
          <p:nvPr>
            <p:ph type="sldNum" sz="quarter" idx="12"/>
          </p:nvPr>
        </p:nvSpPr>
        <p:spPr/>
        <p:txBody>
          <a:bodyPr/>
          <a:lstStyle/>
          <a:p>
            <a:fld id="{8D0AFDD5-844D-364D-8AEC-50CF4D36D55D}" type="slidenum">
              <a:rPr lang="en-US" noProof="0" smtClean="0"/>
              <a:t>17</a:t>
            </a:fld>
            <a:endParaRPr lang="en-US" noProof="0"/>
          </a:p>
        </p:txBody>
      </p:sp>
      <p:sp>
        <p:nvSpPr>
          <p:cNvPr id="5" name="Footer Placeholder 4">
            <a:extLst>
              <a:ext uri="{FF2B5EF4-FFF2-40B4-BE49-F238E27FC236}">
                <a16:creationId xmlns:a16="http://schemas.microsoft.com/office/drawing/2014/main" id="{DD999D76-655E-C12D-E0ED-11747A5212B7}"/>
              </a:ext>
            </a:extLst>
          </p:cNvPr>
          <p:cNvSpPr>
            <a:spLocks noGrp="1"/>
          </p:cNvSpPr>
          <p:nvPr>
            <p:ph type="ftr" sz="quarter" idx="11"/>
          </p:nvPr>
        </p:nvSpPr>
        <p:spPr/>
        <p:txBody>
          <a:bodyPr/>
          <a:lstStyle/>
          <a:p>
            <a:endParaRPr lang="en-US" noProof="0" dirty="0"/>
          </a:p>
          <a:p>
            <a:endParaRPr lang="en-US" noProof="0" dirty="0"/>
          </a:p>
        </p:txBody>
      </p:sp>
      <p:sp>
        <p:nvSpPr>
          <p:cNvPr id="6" name="Date Placeholder 5">
            <a:extLst>
              <a:ext uri="{FF2B5EF4-FFF2-40B4-BE49-F238E27FC236}">
                <a16:creationId xmlns:a16="http://schemas.microsoft.com/office/drawing/2014/main" id="{49319A36-DA1F-5C95-5482-0FC657438421}"/>
              </a:ext>
            </a:extLst>
          </p:cNvPr>
          <p:cNvSpPr>
            <a:spLocks noGrp="1"/>
          </p:cNvSpPr>
          <p:nvPr>
            <p:ph type="dt" sz="half" idx="10"/>
          </p:nvPr>
        </p:nvSpPr>
        <p:spPr/>
        <p:txBody>
          <a:bodyPr/>
          <a:lstStyle/>
          <a:p>
            <a:r>
              <a:rPr lang="en-US" noProof="0" dirty="0"/>
              <a:t>  </a:t>
            </a:r>
          </a:p>
        </p:txBody>
      </p:sp>
    </p:spTree>
    <p:extLst>
      <p:ext uri="{BB962C8B-B14F-4D97-AF65-F5344CB8AC3E}">
        <p14:creationId xmlns:p14="http://schemas.microsoft.com/office/powerpoint/2010/main" val="2992457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BD6C0-3F87-EC13-E475-4DDCA5D322C6}"/>
              </a:ext>
            </a:extLst>
          </p:cNvPr>
          <p:cNvSpPr>
            <a:spLocks noGrp="1"/>
          </p:cNvSpPr>
          <p:nvPr>
            <p:ph type="title"/>
          </p:nvPr>
        </p:nvSpPr>
        <p:spPr/>
        <p:txBody>
          <a:bodyPr/>
          <a:lstStyle/>
          <a:p>
            <a:r>
              <a:rPr lang="en-US" dirty="0"/>
              <a:t>LIMITATIONS</a:t>
            </a:r>
            <a:endParaRPr lang="en-IN" dirty="0"/>
          </a:p>
        </p:txBody>
      </p:sp>
      <p:sp>
        <p:nvSpPr>
          <p:cNvPr id="3" name="Content Placeholder 2">
            <a:extLst>
              <a:ext uri="{FF2B5EF4-FFF2-40B4-BE49-F238E27FC236}">
                <a16:creationId xmlns:a16="http://schemas.microsoft.com/office/drawing/2014/main" id="{F2727335-D951-FD16-FE7F-FE2CED6B9E36}"/>
              </a:ext>
            </a:extLst>
          </p:cNvPr>
          <p:cNvSpPr>
            <a:spLocks noGrp="1"/>
          </p:cNvSpPr>
          <p:nvPr>
            <p:ph idx="1"/>
          </p:nvPr>
        </p:nvSpPr>
        <p:spPr>
          <a:xfrm>
            <a:off x="484632" y="1596044"/>
            <a:ext cx="11000232" cy="4374988"/>
          </a:xfrm>
        </p:spPr>
        <p:txBody>
          <a:bodyPr/>
          <a:lstStyle/>
          <a:p>
            <a:r>
              <a:rPr lang="en-IN" sz="2000" b="1" i="0" u="none" strike="noStrike" dirty="0">
                <a:solidFill>
                  <a:srgbClr val="000000"/>
                </a:solidFill>
                <a:effectLst/>
                <a:latin typeface="Times New Roman" panose="02020603050405020304" pitchFamily="18" charset="0"/>
              </a:rPr>
              <a:t>Sample Size and Representativeness:</a:t>
            </a:r>
          </a:p>
          <a:p>
            <a:pPr marL="0" indent="0">
              <a:buNone/>
            </a:pPr>
            <a:r>
              <a:rPr lang="en-US" sz="2000" b="0" i="0" dirty="0">
                <a:solidFill>
                  <a:srgbClr val="0D0D0D"/>
                </a:solidFill>
                <a:effectLst/>
                <a:latin typeface="Söhne"/>
              </a:rPr>
              <a:t>Potential limitations in sample size and representativeness may affect the generalizability of finding to </a:t>
            </a:r>
            <a:r>
              <a:rPr lang="en-US" sz="2000" b="0" i="0" dirty="0" err="1">
                <a:solidFill>
                  <a:srgbClr val="0D0D0D"/>
                </a:solidFill>
                <a:effectLst/>
                <a:latin typeface="Söhne"/>
              </a:rPr>
              <a:t>Lenskart's</a:t>
            </a:r>
            <a:r>
              <a:rPr lang="en-US" sz="2000" b="0" i="0" dirty="0">
                <a:solidFill>
                  <a:srgbClr val="0D0D0D"/>
                </a:solidFill>
                <a:effectLst/>
                <a:latin typeface="Söhne"/>
              </a:rPr>
              <a:t> broader customer base.</a:t>
            </a:r>
            <a:endParaRPr lang="en-IN" sz="2000" b="1" i="0" u="none" strike="noStrike" dirty="0">
              <a:solidFill>
                <a:srgbClr val="000000"/>
              </a:solidFill>
              <a:effectLst/>
              <a:latin typeface="Times New Roman" panose="02020603050405020304" pitchFamily="18" charset="0"/>
            </a:endParaRPr>
          </a:p>
          <a:p>
            <a:r>
              <a:rPr lang="en-IN" sz="2000" b="1" i="0" u="none" strike="noStrike" dirty="0">
                <a:solidFill>
                  <a:srgbClr val="000000"/>
                </a:solidFill>
                <a:effectLst/>
                <a:latin typeface="Times New Roman" panose="02020603050405020304" pitchFamily="18" charset="0"/>
              </a:rPr>
              <a:t>Time Constraints:</a:t>
            </a:r>
          </a:p>
          <a:p>
            <a:pPr marL="0" indent="0">
              <a:buNone/>
            </a:pPr>
            <a:r>
              <a:rPr lang="en-US" sz="2000" b="0" i="0" dirty="0">
                <a:solidFill>
                  <a:srgbClr val="0D0D0D"/>
                </a:solidFill>
                <a:effectLst/>
                <a:latin typeface="Söhne"/>
              </a:rPr>
              <a:t>Conducting the research within a limited timeframe may restrict data collection, analysis, and the ability to explore certain aspects in depth.</a:t>
            </a:r>
          </a:p>
          <a:p>
            <a:r>
              <a:rPr lang="en-IN" sz="2000" b="1" i="0" u="none" strike="noStrike" dirty="0">
                <a:solidFill>
                  <a:srgbClr val="000000"/>
                </a:solidFill>
                <a:effectLst/>
                <a:latin typeface="Times New Roman" panose="02020603050405020304" pitchFamily="18" charset="0"/>
              </a:rPr>
              <a:t>External Factors:</a:t>
            </a:r>
          </a:p>
          <a:p>
            <a:pPr marL="0" indent="0">
              <a:buNone/>
            </a:pPr>
            <a:r>
              <a:rPr lang="en-US" sz="2000" b="0" i="0" dirty="0">
                <a:solidFill>
                  <a:srgbClr val="0D0D0D"/>
                </a:solidFill>
                <a:effectLst/>
                <a:latin typeface="Söhne"/>
              </a:rPr>
              <a:t>Influences from market dynamics, competitor actions, or changes in consumer preferences may not have been fully accounted for impacting research outcomes</a:t>
            </a:r>
            <a:r>
              <a:rPr lang="en-US" sz="1400" b="0" i="0" dirty="0">
                <a:solidFill>
                  <a:srgbClr val="0D0D0D"/>
                </a:solidFill>
                <a:effectLst/>
                <a:latin typeface="Söhne"/>
              </a:rPr>
              <a:t>.</a:t>
            </a:r>
          </a:p>
          <a:p>
            <a:r>
              <a:rPr lang="en-IN" sz="2000" b="1" i="0" u="none" strike="noStrike" dirty="0">
                <a:solidFill>
                  <a:srgbClr val="000000"/>
                </a:solidFill>
                <a:effectLst/>
                <a:latin typeface="Times New Roman" panose="02020603050405020304" pitchFamily="18" charset="0"/>
              </a:rPr>
              <a:t>Interpretation of Results</a:t>
            </a:r>
            <a:r>
              <a:rPr lang="en-IN" sz="1800" b="1" i="0" u="none" strike="noStrike" dirty="0">
                <a:solidFill>
                  <a:srgbClr val="000000"/>
                </a:solidFill>
                <a:effectLst/>
                <a:latin typeface="Times New Roman" panose="02020603050405020304" pitchFamily="18" charset="0"/>
              </a:rPr>
              <a:t>:</a:t>
            </a:r>
          </a:p>
          <a:p>
            <a:pPr marL="0" indent="0">
              <a:buNone/>
            </a:pPr>
            <a:r>
              <a:rPr lang="en-US" sz="2000" b="0" i="0" dirty="0">
                <a:solidFill>
                  <a:srgbClr val="0D0D0D"/>
                </a:solidFill>
                <a:effectLst/>
                <a:latin typeface="Söhne"/>
              </a:rPr>
              <a:t>The interpretation of results may be based on assumptions or oversimplifications, potentially leading to alternative strategic solutions</a:t>
            </a:r>
            <a:r>
              <a:rPr lang="en-US" sz="1400" b="0" i="0" dirty="0">
                <a:solidFill>
                  <a:srgbClr val="0D0D0D"/>
                </a:solidFill>
                <a:effectLst/>
                <a:latin typeface="Söhne"/>
              </a:rPr>
              <a:t>.</a:t>
            </a:r>
            <a:endParaRPr lang="en-IN" sz="2000" dirty="0"/>
          </a:p>
        </p:txBody>
      </p:sp>
      <p:sp>
        <p:nvSpPr>
          <p:cNvPr id="4" name="Slide Number Placeholder 3">
            <a:extLst>
              <a:ext uri="{FF2B5EF4-FFF2-40B4-BE49-F238E27FC236}">
                <a16:creationId xmlns:a16="http://schemas.microsoft.com/office/drawing/2014/main" id="{CC0221B8-07F8-D232-A34D-65BC79189214}"/>
              </a:ext>
            </a:extLst>
          </p:cNvPr>
          <p:cNvSpPr>
            <a:spLocks noGrp="1"/>
          </p:cNvSpPr>
          <p:nvPr>
            <p:ph type="sldNum" sz="quarter" idx="12"/>
          </p:nvPr>
        </p:nvSpPr>
        <p:spPr/>
        <p:txBody>
          <a:bodyPr/>
          <a:lstStyle/>
          <a:p>
            <a:fld id="{8D0AFDD5-844D-364D-8AEC-50CF4D36D55D}" type="slidenum">
              <a:rPr lang="en-US" noProof="0" smtClean="0"/>
              <a:t>18</a:t>
            </a:fld>
            <a:endParaRPr lang="en-US" noProof="0"/>
          </a:p>
        </p:txBody>
      </p:sp>
      <p:sp>
        <p:nvSpPr>
          <p:cNvPr id="5" name="Footer Placeholder 4">
            <a:extLst>
              <a:ext uri="{FF2B5EF4-FFF2-40B4-BE49-F238E27FC236}">
                <a16:creationId xmlns:a16="http://schemas.microsoft.com/office/drawing/2014/main" id="{06068F1D-F671-8271-1893-F34263EE95A5}"/>
              </a:ext>
            </a:extLst>
          </p:cNvPr>
          <p:cNvSpPr>
            <a:spLocks noGrp="1"/>
          </p:cNvSpPr>
          <p:nvPr>
            <p:ph type="ftr" sz="quarter" idx="11"/>
          </p:nvPr>
        </p:nvSpPr>
        <p:spPr/>
        <p:txBody>
          <a:bodyPr/>
          <a:lstStyle/>
          <a:p>
            <a:endParaRPr lang="en-US" noProof="0" dirty="0"/>
          </a:p>
        </p:txBody>
      </p:sp>
      <p:sp>
        <p:nvSpPr>
          <p:cNvPr id="6" name="Date Placeholder 5">
            <a:extLst>
              <a:ext uri="{FF2B5EF4-FFF2-40B4-BE49-F238E27FC236}">
                <a16:creationId xmlns:a16="http://schemas.microsoft.com/office/drawing/2014/main" id="{EC12FC8A-8144-DE4A-70B4-43FBCEEFFFD0}"/>
              </a:ext>
            </a:extLst>
          </p:cNvPr>
          <p:cNvSpPr>
            <a:spLocks noGrp="1"/>
          </p:cNvSpPr>
          <p:nvPr>
            <p:ph type="dt" sz="half" idx="10"/>
          </p:nvPr>
        </p:nvSpPr>
        <p:spPr/>
        <p:txBody>
          <a:bodyPr/>
          <a:lstStyle/>
          <a:p>
            <a:r>
              <a:rPr lang="en-US" noProof="0" dirty="0"/>
              <a:t>   </a:t>
            </a:r>
          </a:p>
        </p:txBody>
      </p:sp>
    </p:spTree>
    <p:extLst>
      <p:ext uri="{BB962C8B-B14F-4D97-AF65-F5344CB8AC3E}">
        <p14:creationId xmlns:p14="http://schemas.microsoft.com/office/powerpoint/2010/main" val="16846215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nchor="t">
            <a:normAutofit/>
          </a:bodyPr>
          <a:lstStyle/>
          <a:p>
            <a:pPr>
              <a:lnSpc>
                <a:spcPct val="90000"/>
              </a:lnSpc>
            </a:pPr>
            <a:r>
              <a:rPr lang="en-US" sz="3300"/>
              <a:t>Introduction</a:t>
            </a:r>
            <a:br>
              <a:rPr lang="en-US" sz="3300"/>
            </a:br>
            <a:endParaRPr lang="en-US" sz="3300"/>
          </a:p>
        </p:txBody>
      </p:sp>
      <p:sp>
        <p:nvSpPr>
          <p:cNvPr id="10" name="Text Placeholder 9">
            <a:extLst>
              <a:ext uri="{FF2B5EF4-FFF2-40B4-BE49-F238E27FC236}">
                <a16:creationId xmlns:a16="http://schemas.microsoft.com/office/drawing/2014/main" id="{D8BFF616-5B2C-712D-5D53-5AF8C2BB5735}"/>
              </a:ext>
            </a:extLst>
          </p:cNvPr>
          <p:cNvSpPr>
            <a:spLocks noGrp="1"/>
          </p:cNvSpPr>
          <p:nvPr>
            <p:ph type="body" sz="quarter" idx="14"/>
          </p:nvPr>
        </p:nvSpPr>
        <p:spPr>
          <a:xfrm>
            <a:off x="687194" y="1956816"/>
            <a:ext cx="5047488" cy="3986784"/>
          </a:xfrm>
        </p:spPr>
        <p:txBody>
          <a:bodyPr/>
          <a:lstStyle/>
          <a:p>
            <a:r>
              <a:rPr lang="en-US" b="1" u="sng" dirty="0"/>
              <a:t>PROBLEM STATEMENT</a:t>
            </a:r>
            <a:endParaRPr lang="en-IN" b="1" u="sng"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sz="half" idx="2"/>
          </p:nvPr>
        </p:nvSpPr>
        <p:spPr>
          <a:xfrm>
            <a:off x="838200" y="2834640"/>
            <a:ext cx="4699000" cy="2894828"/>
          </a:xfrm>
        </p:spPr>
        <p:txBody>
          <a:bodyPr>
            <a:normAutofit fontScale="92500" lnSpcReduction="20000"/>
          </a:bodyPr>
          <a:lstStyle/>
          <a:p>
            <a:r>
              <a:rPr lang="en-US" b="0" i="0" dirty="0" err="1">
                <a:solidFill>
                  <a:srgbClr val="1F1F1F"/>
                </a:solidFill>
                <a:effectLst/>
                <a:latin typeface="Google Sans"/>
              </a:rPr>
              <a:t>Lenskart's</a:t>
            </a:r>
            <a:r>
              <a:rPr lang="en-US" b="0" i="0" dirty="0">
                <a:solidFill>
                  <a:srgbClr val="1F1F1F"/>
                </a:solidFill>
                <a:effectLst/>
                <a:latin typeface="Google Sans"/>
              </a:rPr>
              <a:t> new 3D try-on feature promises a revolutionized online eyewear experience, but will it truly impact customer confidence and purchase decisions? </a:t>
            </a:r>
          </a:p>
          <a:p>
            <a:endParaRPr lang="en-US" b="0" i="0" dirty="0">
              <a:solidFill>
                <a:srgbClr val="1F1F1F"/>
              </a:solidFill>
              <a:effectLst/>
              <a:latin typeface="Google Sans"/>
            </a:endParaRPr>
          </a:p>
          <a:p>
            <a:r>
              <a:rPr lang="en-US" b="0" i="0" dirty="0">
                <a:solidFill>
                  <a:srgbClr val="1F1F1F"/>
                </a:solidFill>
                <a:effectLst/>
                <a:latin typeface="Google Sans"/>
              </a:rPr>
              <a:t>A comprehensive market research study will delve deeper, exploring the efficacy of the 3D experience compared to real-world try-on, customer satisfaction and perceived value, marketing effectiveness in reaching and engaging users, and ultimately, the impact on repeat purchases and attracting new customers hesitant about online eyewear shopping. </a:t>
            </a:r>
          </a:p>
          <a:p>
            <a:endParaRPr lang="en-US" b="0" i="0" dirty="0">
              <a:solidFill>
                <a:srgbClr val="1F1F1F"/>
              </a:solidFill>
              <a:effectLst/>
              <a:latin typeface="Google Sans"/>
            </a:endParaRPr>
          </a:p>
          <a:p>
            <a:r>
              <a:rPr lang="en-US" b="0" i="0" dirty="0">
                <a:solidFill>
                  <a:srgbClr val="1F1F1F"/>
                </a:solidFill>
                <a:effectLst/>
                <a:latin typeface="Google Sans"/>
              </a:rPr>
              <a:t>By uncovering these insights, </a:t>
            </a:r>
            <a:r>
              <a:rPr lang="en-US" b="0" i="0" dirty="0" err="1">
                <a:solidFill>
                  <a:srgbClr val="1F1F1F"/>
                </a:solidFill>
                <a:effectLst/>
                <a:latin typeface="Google Sans"/>
              </a:rPr>
              <a:t>Lenskart</a:t>
            </a:r>
            <a:r>
              <a:rPr lang="en-US" b="0" i="0" dirty="0">
                <a:solidFill>
                  <a:srgbClr val="1F1F1F"/>
                </a:solidFill>
                <a:effectLst/>
                <a:latin typeface="Google Sans"/>
              </a:rPr>
              <a:t> can optimize the customer experience, refine marketing strategies, and drive sales growth.</a:t>
            </a:r>
            <a:endParaRPr lang="en-US" dirty="0"/>
          </a:p>
        </p:txBody>
      </p:sp>
      <p:sp>
        <p:nvSpPr>
          <p:cNvPr id="11" name="Text Placeholder 10">
            <a:extLst>
              <a:ext uri="{FF2B5EF4-FFF2-40B4-BE49-F238E27FC236}">
                <a16:creationId xmlns:a16="http://schemas.microsoft.com/office/drawing/2014/main" id="{D0B1F71D-52AD-8CA8-B951-CB09FD5F8E60}"/>
              </a:ext>
            </a:extLst>
          </p:cNvPr>
          <p:cNvSpPr>
            <a:spLocks noGrp="1"/>
          </p:cNvSpPr>
          <p:nvPr>
            <p:ph type="body" sz="quarter" idx="19"/>
          </p:nvPr>
        </p:nvSpPr>
        <p:spPr/>
        <p:txBody>
          <a:bodyPr/>
          <a:lstStyle/>
          <a:p>
            <a:r>
              <a:rPr lang="en-US" b="1" u="sng" dirty="0"/>
              <a:t>MARKET RESEARCH PROBLEM</a:t>
            </a:r>
            <a:endParaRPr lang="en-IN" b="1" u="sng"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p:txBody>
          <a:bodyPr anchor="ctr">
            <a:normAutofit/>
          </a:bodyPr>
          <a:lstStyle/>
          <a:p>
            <a:pPr>
              <a:spcAft>
                <a:spcPts val="600"/>
              </a:spcAft>
            </a:pPr>
            <a:fld id="{8D0AFDD5-844D-364D-8AEC-50CF4D36D55D}" type="slidenum">
              <a:rPr lang="en-US" smtClean="0"/>
              <a:pPr>
                <a:spcAft>
                  <a:spcPts val="600"/>
                </a:spcAft>
              </a:pPr>
              <a:t>2</a:t>
            </a:fld>
            <a:endParaRPr lang="en-US"/>
          </a:p>
        </p:txBody>
      </p:sp>
      <p:sp>
        <p:nvSpPr>
          <p:cNvPr id="16" name="Date Placeholder 5">
            <a:extLst>
              <a:ext uri="{FF2B5EF4-FFF2-40B4-BE49-F238E27FC236}">
                <a16:creationId xmlns:a16="http://schemas.microsoft.com/office/drawing/2014/main" id="{AD996E40-0573-9531-3BCC-4B65BF7F6F3A}"/>
              </a:ext>
            </a:extLst>
          </p:cNvPr>
          <p:cNvSpPr>
            <a:spLocks noGrp="1"/>
          </p:cNvSpPr>
          <p:nvPr>
            <p:ph type="dt" sz="half" idx="10"/>
          </p:nvPr>
        </p:nvSpPr>
        <p:spPr/>
        <p:txBody>
          <a:bodyPr/>
          <a:lstStyle/>
          <a:p>
            <a:pPr>
              <a:spcAft>
                <a:spcPts val="600"/>
              </a:spcAft>
            </a:pPr>
            <a:r>
              <a:rPr lang="en-US" noProof="0" dirty="0"/>
              <a:t> </a:t>
            </a:r>
          </a:p>
        </p:txBody>
      </p:sp>
      <p:sp>
        <p:nvSpPr>
          <p:cNvPr id="13" name="Content Placeholder 12">
            <a:extLst>
              <a:ext uri="{FF2B5EF4-FFF2-40B4-BE49-F238E27FC236}">
                <a16:creationId xmlns:a16="http://schemas.microsoft.com/office/drawing/2014/main" id="{0C1E5B0D-F471-58B8-AC58-FC806D8C9406}"/>
              </a:ext>
            </a:extLst>
          </p:cNvPr>
          <p:cNvSpPr>
            <a:spLocks noGrp="1"/>
          </p:cNvSpPr>
          <p:nvPr>
            <p:ph sz="half" idx="20"/>
          </p:nvPr>
        </p:nvSpPr>
        <p:spPr>
          <a:xfrm>
            <a:off x="6600154" y="2944368"/>
            <a:ext cx="4608576" cy="2724912"/>
          </a:xfrm>
        </p:spPr>
        <p:txBody>
          <a:bodyPr/>
          <a:lstStyle/>
          <a:p>
            <a:r>
              <a:rPr lang="en-US" b="0" i="0" dirty="0">
                <a:solidFill>
                  <a:srgbClr val="29261B"/>
                </a:solidFill>
                <a:effectLst/>
                <a:latin typeface="__tiempos_b6f14e"/>
              </a:rPr>
              <a:t>How can </a:t>
            </a:r>
            <a:r>
              <a:rPr lang="en-US" b="0" i="0" dirty="0" err="1">
                <a:solidFill>
                  <a:srgbClr val="29261B"/>
                </a:solidFill>
                <a:effectLst/>
                <a:latin typeface="__tiempos_b6f14e"/>
              </a:rPr>
              <a:t>Lenskart</a:t>
            </a:r>
            <a:r>
              <a:rPr lang="en-US" b="0" i="0" dirty="0">
                <a:solidFill>
                  <a:srgbClr val="29261B"/>
                </a:solidFill>
                <a:effectLst/>
                <a:latin typeface="__tiempos_b6f14e"/>
              </a:rPr>
              <a:t> effectively evaluate the effectiveness, awareness, and impact of the 3D try-on feature on customer motivation to purchase, to inform strategic decision-making?</a:t>
            </a:r>
          </a:p>
          <a:p>
            <a:endParaRPr lang="en-US" dirty="0">
              <a:solidFill>
                <a:srgbClr val="29261B"/>
              </a:solidFill>
              <a:latin typeface="__tiempos_b6f14e"/>
            </a:endParaRPr>
          </a:p>
          <a:p>
            <a:r>
              <a:rPr lang="en-US" sz="1800" b="1" u="sng" dirty="0">
                <a:latin typeface="Century" panose="02040604050505020304" pitchFamily="18" charset="0"/>
              </a:rPr>
              <a:t>MANAGEMENT DECISION PROBLEM</a:t>
            </a:r>
            <a:endParaRPr lang="en-IN" sz="1800" b="1" u="sng" dirty="0">
              <a:latin typeface="Century" panose="02040604050505020304" pitchFamily="18" charset="0"/>
            </a:endParaRPr>
          </a:p>
          <a:p>
            <a:endParaRPr lang="en-US" dirty="0">
              <a:solidFill>
                <a:srgbClr val="29261B"/>
              </a:solidFill>
              <a:latin typeface="__tiempos_b6f14e"/>
            </a:endParaRPr>
          </a:p>
          <a:p>
            <a:r>
              <a:rPr lang="en-US" dirty="0">
                <a:solidFill>
                  <a:srgbClr val="29261B"/>
                </a:solidFill>
                <a:latin typeface="__tiempos_b6f14e"/>
              </a:rPr>
              <a:t>“</a:t>
            </a:r>
            <a:r>
              <a:rPr lang="en-US" b="0" i="0" dirty="0">
                <a:solidFill>
                  <a:srgbClr val="29261B"/>
                </a:solidFill>
                <a:effectLst/>
                <a:latin typeface="__tiempos_b6f14e"/>
              </a:rPr>
              <a:t>How can </a:t>
            </a:r>
            <a:r>
              <a:rPr lang="en-US" b="0" i="0" dirty="0" err="1">
                <a:solidFill>
                  <a:srgbClr val="29261B"/>
                </a:solidFill>
                <a:effectLst/>
                <a:latin typeface="__tiempos_b6f14e"/>
              </a:rPr>
              <a:t>Lenskart</a:t>
            </a:r>
            <a:r>
              <a:rPr lang="en-US" b="0" i="0" dirty="0">
                <a:solidFill>
                  <a:srgbClr val="29261B"/>
                </a:solidFill>
                <a:effectLst/>
                <a:latin typeface="__tiempos_b6f14e"/>
              </a:rPr>
              <a:t> leverage the 3D try-on feature to enhance customer satisfaction, increase brand loyalty, and drive customer acquisition, ultimately improving market share and revenue growth?”</a:t>
            </a:r>
            <a:endParaRPr lang="en-US" dirty="0"/>
          </a:p>
          <a:p>
            <a:endParaRPr lang="en-IN" dirty="0"/>
          </a:p>
        </p:txBody>
      </p:sp>
      <p:pic>
        <p:nvPicPr>
          <p:cNvPr id="17" name="Picture 16" descr="A logo with a black background&#10;&#10;Description automatically generated">
            <a:extLst>
              <a:ext uri="{FF2B5EF4-FFF2-40B4-BE49-F238E27FC236}">
                <a16:creationId xmlns:a16="http://schemas.microsoft.com/office/drawing/2014/main" id="{F4589377-33AD-ED09-AE1F-74528A963489}"/>
              </a:ext>
            </a:extLst>
          </p:cNvPr>
          <p:cNvPicPr>
            <a:picLocks noChangeAspect="1"/>
          </p:cNvPicPr>
          <p:nvPr/>
        </p:nvPicPr>
        <p:blipFill>
          <a:blip r:embed="rId2"/>
          <a:stretch>
            <a:fillRect/>
          </a:stretch>
        </p:blipFill>
        <p:spPr>
          <a:xfrm>
            <a:off x="4511308" y="128959"/>
            <a:ext cx="3169383" cy="1781193"/>
          </a:xfrm>
          <a:prstGeom prst="rect">
            <a:avLst/>
          </a:prstGeom>
        </p:spPr>
      </p:pic>
    </p:spTree>
    <p:extLst>
      <p:ext uri="{BB962C8B-B14F-4D97-AF65-F5344CB8AC3E}">
        <p14:creationId xmlns:p14="http://schemas.microsoft.com/office/powerpoint/2010/main" val="3780002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p:txBody>
          <a:bodyPr anchor="t">
            <a:normAutofit/>
          </a:bodyPr>
          <a:lstStyle/>
          <a:p>
            <a:r>
              <a:rPr lang="en-US" sz="3800" dirty="0">
                <a:latin typeface="Times New Roman" panose="02020603050405020304" pitchFamily="18" charset="0"/>
                <a:cs typeface="Times New Roman" panose="02020603050405020304" pitchFamily="18" charset="0"/>
              </a:rPr>
              <a:t>RESEARCH QUESTIONS</a:t>
            </a:r>
          </a:p>
        </p:txBody>
      </p:sp>
      <p:sp>
        <p:nvSpPr>
          <p:cNvPr id="11" name="Text Placeholder 10">
            <a:extLst>
              <a:ext uri="{FF2B5EF4-FFF2-40B4-BE49-F238E27FC236}">
                <a16:creationId xmlns:a16="http://schemas.microsoft.com/office/drawing/2014/main" id="{15C5FD85-E72E-D48C-0D76-91EA628295DE}"/>
              </a:ext>
            </a:extLst>
          </p:cNvPr>
          <p:cNvSpPr>
            <a:spLocks noGrp="1"/>
          </p:cNvSpPr>
          <p:nvPr>
            <p:ph idx="1"/>
          </p:nvPr>
        </p:nvSpPr>
        <p:spPr/>
        <p:txBody>
          <a:bodyPr>
            <a:normAutofit fontScale="85000" lnSpcReduction="20000"/>
          </a:bodyPr>
          <a:lstStyle/>
          <a:p>
            <a:pPr marL="0" indent="0">
              <a:spcAft>
                <a:spcPts val="600"/>
              </a:spcAft>
              <a:buNone/>
            </a:pPr>
            <a:r>
              <a:rPr lang="en-US" sz="1600" dirty="0">
                <a:solidFill>
                  <a:srgbClr val="000000"/>
                </a:solidFill>
                <a:latin typeface="Times New Roman" panose="02020603050405020304" pitchFamily="18" charset="0"/>
              </a:rPr>
              <a:t>  </a:t>
            </a:r>
            <a:r>
              <a:rPr lang="en-US" sz="2400" b="1" dirty="0">
                <a:solidFill>
                  <a:srgbClr val="000000"/>
                </a:solidFill>
                <a:latin typeface="Times New Roman" panose="02020603050405020304" pitchFamily="18" charset="0"/>
              </a:rPr>
              <a:t>A few Research questions regarding this research are:</a:t>
            </a:r>
          </a:p>
          <a:p>
            <a:pPr>
              <a:spcAft>
                <a:spcPts val="600"/>
              </a:spcAft>
            </a:pPr>
            <a:endParaRPr lang="en-US" dirty="0"/>
          </a:p>
          <a:p>
            <a:pPr marL="0" indent="0" algn="just" rtl="0" fontAlgn="base">
              <a:spcBef>
                <a:spcPts val="0"/>
              </a:spcBef>
              <a:spcAft>
                <a:spcPts val="0"/>
              </a:spcAft>
              <a:buNone/>
            </a:pPr>
            <a:endParaRPr lang="en-US" sz="1800" b="1" dirty="0">
              <a:solidFill>
                <a:srgbClr val="202124"/>
              </a:solidFill>
              <a:latin typeface="Times New Roman" panose="02020603050405020304" pitchFamily="18" charset="0"/>
            </a:endParaRPr>
          </a:p>
          <a:p>
            <a:pPr marL="0" indent="0" algn="just" rtl="0" fontAlgn="base">
              <a:spcBef>
                <a:spcPts val="0"/>
              </a:spcBef>
              <a:spcAft>
                <a:spcPts val="0"/>
              </a:spcAft>
              <a:buNone/>
            </a:pPr>
            <a:endParaRPr lang="en-US" sz="1800" b="1" dirty="0">
              <a:solidFill>
                <a:srgbClr val="202124"/>
              </a:solidFill>
              <a:latin typeface="Times New Roman" panose="02020603050405020304" pitchFamily="18" charset="0"/>
            </a:endParaRPr>
          </a:p>
          <a:p>
            <a:pPr marL="457200" indent="-457200" rtl="0">
              <a:spcBef>
                <a:spcPts val="0"/>
              </a:spcBef>
              <a:spcAft>
                <a:spcPts val="0"/>
              </a:spcAft>
              <a:buFont typeface="+mj-lt"/>
              <a:buAutoNum type="arabicPeriod"/>
            </a:pPr>
            <a:r>
              <a:rPr lang="en-US" sz="1900" i="0" u="none" strike="noStrike" dirty="0">
                <a:solidFill>
                  <a:srgbClr val="0D0D0D"/>
                </a:solidFill>
                <a:effectLst/>
                <a:latin typeface="Times New Roman" panose="02020603050405020304" pitchFamily="18" charset="0"/>
                <a:cs typeface="Times New Roman" panose="02020603050405020304" pitchFamily="18" charset="0"/>
              </a:rPr>
              <a:t>To what extent does </a:t>
            </a:r>
            <a:r>
              <a:rPr lang="en-US" sz="1900" i="0" u="none" strike="noStrike" dirty="0" err="1">
                <a:solidFill>
                  <a:srgbClr val="0D0D0D"/>
                </a:solidFill>
                <a:effectLst/>
                <a:latin typeface="Times New Roman" panose="02020603050405020304" pitchFamily="18" charset="0"/>
                <a:cs typeface="Times New Roman" panose="02020603050405020304" pitchFamily="18" charset="0"/>
              </a:rPr>
              <a:t>Lenskart's</a:t>
            </a:r>
            <a:r>
              <a:rPr lang="en-US" sz="1900" i="0" u="none" strike="noStrike" dirty="0">
                <a:solidFill>
                  <a:srgbClr val="0D0D0D"/>
                </a:solidFill>
                <a:effectLst/>
                <a:latin typeface="Times New Roman" panose="02020603050405020304" pitchFamily="18" charset="0"/>
                <a:cs typeface="Times New Roman" panose="02020603050405020304" pitchFamily="18" charset="0"/>
              </a:rPr>
              <a:t> 3D try-on feature influence existing customers to make repeat purchases?</a:t>
            </a:r>
          </a:p>
          <a:p>
            <a:pPr marL="457200" indent="-457200" rtl="0">
              <a:spcBef>
                <a:spcPts val="0"/>
              </a:spcBef>
              <a:spcAft>
                <a:spcPts val="0"/>
              </a:spcAft>
              <a:buFont typeface="+mj-lt"/>
              <a:buAutoNum type="arabicPeriod"/>
            </a:pPr>
            <a:endParaRPr lang="en-US" sz="1900" dirty="0">
              <a:effectLst/>
              <a:latin typeface="Times New Roman" panose="02020603050405020304" pitchFamily="18" charset="0"/>
              <a:cs typeface="Times New Roman" panose="02020603050405020304" pitchFamily="18" charset="0"/>
            </a:endParaRPr>
          </a:p>
          <a:p>
            <a:pPr marL="457200" indent="-457200" algn="just" rtl="0">
              <a:spcBef>
                <a:spcPts val="0"/>
              </a:spcBef>
              <a:spcAft>
                <a:spcPts val="0"/>
              </a:spcAft>
              <a:buFont typeface="+mj-lt"/>
              <a:buAutoNum type="arabicPeriod"/>
            </a:pPr>
            <a:r>
              <a:rPr lang="en-US" sz="1900" i="0" u="none" strike="noStrike" dirty="0">
                <a:solidFill>
                  <a:srgbClr val="0D0D0D"/>
                </a:solidFill>
                <a:effectLst/>
                <a:latin typeface="Times New Roman" panose="02020603050405020304" pitchFamily="18" charset="0"/>
                <a:cs typeface="Times New Roman" panose="02020603050405020304" pitchFamily="18" charset="0"/>
              </a:rPr>
              <a:t>How does the presence of the 3D try-on feature impact the loyalty of </a:t>
            </a:r>
            <a:r>
              <a:rPr lang="en-US" sz="1900" i="0" u="none" strike="noStrike" dirty="0" err="1">
                <a:solidFill>
                  <a:srgbClr val="0D0D0D"/>
                </a:solidFill>
                <a:effectLst/>
                <a:latin typeface="Times New Roman" panose="02020603050405020304" pitchFamily="18" charset="0"/>
                <a:cs typeface="Times New Roman" panose="02020603050405020304" pitchFamily="18" charset="0"/>
              </a:rPr>
              <a:t>Lenskart's</a:t>
            </a:r>
            <a:r>
              <a:rPr lang="en-US" sz="1900" i="0" u="none" strike="noStrike" dirty="0">
                <a:solidFill>
                  <a:srgbClr val="0D0D0D"/>
                </a:solidFill>
                <a:effectLst/>
                <a:latin typeface="Times New Roman" panose="02020603050405020304" pitchFamily="18" charset="0"/>
                <a:cs typeface="Times New Roman" panose="02020603050405020304" pitchFamily="18" charset="0"/>
              </a:rPr>
              <a:t> existing customer base?</a:t>
            </a:r>
          </a:p>
          <a:p>
            <a:pPr marL="457200" indent="-457200" algn="just" rtl="0">
              <a:spcBef>
                <a:spcPts val="0"/>
              </a:spcBef>
              <a:spcAft>
                <a:spcPts val="0"/>
              </a:spcAft>
              <a:buFont typeface="+mj-lt"/>
              <a:buAutoNum type="arabicPeriod"/>
            </a:pPr>
            <a:endParaRPr lang="en-US" sz="1900" dirty="0">
              <a:effectLst/>
              <a:latin typeface="Times New Roman" panose="02020603050405020304" pitchFamily="18" charset="0"/>
              <a:cs typeface="Times New Roman" panose="02020603050405020304" pitchFamily="18" charset="0"/>
            </a:endParaRPr>
          </a:p>
          <a:p>
            <a:pPr marL="457200" indent="-457200" algn="just" rtl="0">
              <a:spcBef>
                <a:spcPts val="0"/>
              </a:spcBef>
              <a:spcAft>
                <a:spcPts val="0"/>
              </a:spcAft>
              <a:buFont typeface="+mj-lt"/>
              <a:buAutoNum type="arabicPeriod"/>
            </a:pPr>
            <a:r>
              <a:rPr lang="en-US" sz="1900" i="0" u="none" strike="noStrike" dirty="0">
                <a:solidFill>
                  <a:srgbClr val="0D0D0D"/>
                </a:solidFill>
                <a:effectLst/>
                <a:latin typeface="Times New Roman" panose="02020603050405020304" pitchFamily="18" charset="0"/>
                <a:cs typeface="Times New Roman" panose="02020603050405020304" pitchFamily="18" charset="0"/>
              </a:rPr>
              <a:t>Are there any identifiable communication gaps or shortcomings in promoting awareness of the 3D try-on feature, and if so, what are they?</a:t>
            </a:r>
          </a:p>
          <a:p>
            <a:pPr marL="457200" indent="-457200" algn="just" rtl="0">
              <a:spcBef>
                <a:spcPts val="0"/>
              </a:spcBef>
              <a:spcAft>
                <a:spcPts val="0"/>
              </a:spcAft>
              <a:buFont typeface="+mj-lt"/>
              <a:buAutoNum type="arabicPeriod"/>
            </a:pPr>
            <a:endParaRPr lang="en-US" sz="1900" dirty="0">
              <a:effectLst/>
              <a:latin typeface="Times New Roman" panose="02020603050405020304" pitchFamily="18" charset="0"/>
              <a:cs typeface="Times New Roman" panose="02020603050405020304" pitchFamily="18" charset="0"/>
            </a:endParaRPr>
          </a:p>
          <a:p>
            <a:pPr marL="457200" indent="-457200" algn="just" rtl="0">
              <a:spcBef>
                <a:spcPts val="0"/>
              </a:spcBef>
              <a:spcAft>
                <a:spcPts val="0"/>
              </a:spcAft>
              <a:buFont typeface="+mj-lt"/>
              <a:buAutoNum type="arabicPeriod"/>
            </a:pPr>
            <a:r>
              <a:rPr lang="en-US" sz="1900" i="0" u="none" strike="noStrike" dirty="0">
                <a:solidFill>
                  <a:srgbClr val="0D0D0D"/>
                </a:solidFill>
                <a:effectLst/>
                <a:latin typeface="Times New Roman" panose="02020603050405020304" pitchFamily="18" charset="0"/>
                <a:cs typeface="Times New Roman" panose="02020603050405020304" pitchFamily="18" charset="0"/>
              </a:rPr>
              <a:t>What are the main factors influencing user satisfaction with </a:t>
            </a:r>
            <a:r>
              <a:rPr lang="en-US" sz="1900" i="0" u="none" strike="noStrike" dirty="0" err="1">
                <a:solidFill>
                  <a:srgbClr val="0D0D0D"/>
                </a:solidFill>
                <a:effectLst/>
                <a:latin typeface="Times New Roman" panose="02020603050405020304" pitchFamily="18" charset="0"/>
                <a:cs typeface="Times New Roman" panose="02020603050405020304" pitchFamily="18" charset="0"/>
              </a:rPr>
              <a:t>Lenskart's</a:t>
            </a:r>
            <a:r>
              <a:rPr lang="en-US" sz="1900" i="0" u="none" strike="noStrike" dirty="0">
                <a:solidFill>
                  <a:srgbClr val="0D0D0D"/>
                </a:solidFill>
                <a:effectLst/>
                <a:latin typeface="Times New Roman" panose="02020603050405020304" pitchFamily="18" charset="0"/>
                <a:cs typeface="Times New Roman" panose="02020603050405020304" pitchFamily="18" charset="0"/>
              </a:rPr>
              <a:t> 3D try-on feature, and how do they perceive the value added by this feature?</a:t>
            </a:r>
          </a:p>
          <a:p>
            <a:pPr marL="457200" indent="-457200" algn="just" rtl="0">
              <a:spcBef>
                <a:spcPts val="0"/>
              </a:spcBef>
              <a:spcAft>
                <a:spcPts val="0"/>
              </a:spcAft>
              <a:buFont typeface="+mj-lt"/>
              <a:buAutoNum type="arabicPeriod"/>
            </a:pPr>
            <a:endParaRPr lang="en-US" sz="1900" dirty="0">
              <a:effectLst/>
              <a:latin typeface="Times New Roman" panose="02020603050405020304" pitchFamily="18" charset="0"/>
              <a:cs typeface="Times New Roman" panose="02020603050405020304" pitchFamily="18" charset="0"/>
            </a:endParaRPr>
          </a:p>
          <a:p>
            <a:pPr marL="457200" indent="-457200" algn="just" rtl="0">
              <a:spcBef>
                <a:spcPts val="0"/>
              </a:spcBef>
              <a:spcAft>
                <a:spcPts val="0"/>
              </a:spcAft>
              <a:buFont typeface="+mj-lt"/>
              <a:buAutoNum type="arabicPeriod"/>
            </a:pPr>
            <a:r>
              <a:rPr lang="en-US" sz="1900" i="0" u="none" strike="noStrike" dirty="0">
                <a:solidFill>
                  <a:srgbClr val="0D0D0D"/>
                </a:solidFill>
                <a:effectLst/>
                <a:latin typeface="Times New Roman" panose="02020603050405020304" pitchFamily="18" charset="0"/>
                <a:cs typeface="Times New Roman" panose="02020603050405020304" pitchFamily="18" charset="0"/>
              </a:rPr>
              <a:t>In what ways does the effectiveness of the 3D try-on feature impact users' confidence in making purchase decisions for eyewear?</a:t>
            </a:r>
            <a:endParaRPr lang="en-US" sz="1900" dirty="0">
              <a:effectLst/>
              <a:latin typeface="Times New Roman" panose="02020603050405020304" pitchFamily="18" charset="0"/>
              <a:cs typeface="Times New Roman" panose="02020603050405020304" pitchFamily="18" charset="0"/>
            </a:endParaRPr>
          </a:p>
          <a:p>
            <a:pPr marL="0" indent="0">
              <a:buNone/>
            </a:pPr>
            <a:br>
              <a:rPr lang="en-US" sz="1400" dirty="0"/>
            </a:br>
            <a:br>
              <a:rPr lang="en-US" sz="2000" b="0" dirty="0">
                <a:effectLst/>
              </a:rPr>
            </a:br>
            <a:endParaRPr lang="en-US" sz="1800" b="1" i="0" u="none" strike="noStrike" dirty="0">
              <a:solidFill>
                <a:srgbClr val="202124"/>
              </a:solidFill>
              <a:effectLst/>
              <a:latin typeface="Times New Roman" panose="02020603050405020304" pitchFamily="18" charset="0"/>
            </a:endParaRPr>
          </a:p>
          <a:p>
            <a:pPr algn="just" rtl="0" fontAlgn="base">
              <a:spcBef>
                <a:spcPts val="0"/>
              </a:spcBef>
              <a:spcAft>
                <a:spcPts val="0"/>
              </a:spcAft>
            </a:pPr>
            <a:endParaRPr lang="en-US" sz="1800" b="1" i="0" u="none" strike="noStrike" dirty="0">
              <a:solidFill>
                <a:srgbClr val="202124"/>
              </a:solidFill>
              <a:effectLst/>
              <a:latin typeface="Times New Roman" panose="02020603050405020304" pitchFamily="18" charset="0"/>
            </a:endParaRPr>
          </a:p>
        </p:txBody>
      </p:sp>
      <p:sp>
        <p:nvSpPr>
          <p:cNvPr id="21" name="Slide Number Placeholder 4">
            <a:extLst>
              <a:ext uri="{FF2B5EF4-FFF2-40B4-BE49-F238E27FC236}">
                <a16:creationId xmlns:a16="http://schemas.microsoft.com/office/drawing/2014/main" id="{4D725B5A-DAD6-6195-8AB1-F5053E2ECBBD}"/>
              </a:ext>
            </a:extLst>
          </p:cNvPr>
          <p:cNvSpPr>
            <a:spLocks noGrp="1"/>
          </p:cNvSpPr>
          <p:nvPr>
            <p:ph type="sldNum" sz="quarter" idx="12"/>
          </p:nvPr>
        </p:nvSpPr>
        <p:spPr/>
        <p:txBody>
          <a:bodyPr/>
          <a:lstStyle/>
          <a:p>
            <a:pPr>
              <a:spcAft>
                <a:spcPts val="600"/>
              </a:spcAft>
            </a:pPr>
            <a:fld id="{8D0AFDD5-844D-364D-8AEC-50CF4D36D55D}" type="slidenum">
              <a:rPr lang="en-US" noProof="0" smtClean="0"/>
              <a:pPr>
                <a:spcAft>
                  <a:spcPts val="600"/>
                </a:spcAft>
              </a:pPr>
              <a:t>3</a:t>
            </a:fld>
            <a:endParaRPr lang="en-US" noProof="0"/>
          </a:p>
        </p:txBody>
      </p:sp>
    </p:spTree>
    <p:extLst>
      <p:ext uri="{BB962C8B-B14F-4D97-AF65-F5344CB8AC3E}">
        <p14:creationId xmlns:p14="http://schemas.microsoft.com/office/powerpoint/2010/main" val="375226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p:txBody>
          <a:bodyPr/>
          <a:lstStyle/>
          <a:p>
            <a:r>
              <a:rPr lang="en-US" sz="3600" dirty="0">
                <a:latin typeface="Times New Roman" panose="02020603050405020304" pitchFamily="18" charset="0"/>
                <a:cs typeface="Times New Roman" panose="02020603050405020304" pitchFamily="18" charset="0"/>
              </a:rPr>
              <a:t>METHODOLOGY</a:t>
            </a: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4</a:t>
            </a:fld>
            <a:endParaRPr lang="en-US" dirty="0"/>
          </a:p>
        </p:txBody>
      </p:sp>
      <p:sp>
        <p:nvSpPr>
          <p:cNvPr id="3" name="Footer Placeholder 2">
            <a:extLst>
              <a:ext uri="{FF2B5EF4-FFF2-40B4-BE49-F238E27FC236}">
                <a16:creationId xmlns:a16="http://schemas.microsoft.com/office/drawing/2014/main" id="{B334037D-4CE3-17DC-7A2A-64E8120A9B43}"/>
              </a:ext>
            </a:extLst>
          </p:cNvPr>
          <p:cNvSpPr>
            <a:spLocks noGrp="1"/>
          </p:cNvSpPr>
          <p:nvPr>
            <p:ph type="ftr" sz="quarter" idx="11"/>
          </p:nvPr>
        </p:nvSpPr>
        <p:spPr/>
        <p:txBody>
          <a:bodyPr/>
          <a:lstStyle/>
          <a:p>
            <a:r>
              <a:rPr lang="en-US" dirty="0"/>
              <a:t> </a:t>
            </a:r>
          </a:p>
        </p:txBody>
      </p:sp>
      <p:sp>
        <p:nvSpPr>
          <p:cNvPr id="2" name="Date Placeholder 1">
            <a:extLst>
              <a:ext uri="{FF2B5EF4-FFF2-40B4-BE49-F238E27FC236}">
                <a16:creationId xmlns:a16="http://schemas.microsoft.com/office/drawing/2014/main" id="{6E47F9DE-790E-73FB-5997-D28667522E25}"/>
              </a:ext>
            </a:extLst>
          </p:cNvPr>
          <p:cNvSpPr>
            <a:spLocks noGrp="1"/>
          </p:cNvSpPr>
          <p:nvPr>
            <p:ph type="dt" sz="half" idx="10"/>
          </p:nvPr>
        </p:nvSpPr>
        <p:spPr/>
        <p:txBody>
          <a:bodyPr/>
          <a:lstStyle/>
          <a:p>
            <a:r>
              <a:rPr lang="en-US" dirty="0"/>
              <a:t> </a:t>
            </a:r>
          </a:p>
        </p:txBody>
      </p:sp>
      <p:sp>
        <p:nvSpPr>
          <p:cNvPr id="6" name="Content Placeholder 5">
            <a:extLst>
              <a:ext uri="{FF2B5EF4-FFF2-40B4-BE49-F238E27FC236}">
                <a16:creationId xmlns:a16="http://schemas.microsoft.com/office/drawing/2014/main" id="{68C601A9-2D2E-E3D9-DB07-B9CBEDFB6719}"/>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DATA COLLECTION PROCEDURES</a:t>
            </a:r>
          </a:p>
          <a:p>
            <a:endParaRPr lang="en-US" dirty="0"/>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The data collection process involved gathering information from various secondary sources such as academic journals, online databases, news articles, and reports. </a:t>
            </a:r>
          </a:p>
          <a:p>
            <a:pPr algn="just" rtl="0" fontAlgn="base">
              <a:spcBef>
                <a:spcPts val="0"/>
              </a:spcBef>
              <a:spcAft>
                <a:spcPts val="0"/>
              </a:spcAft>
              <a:buFont typeface="Arial" panose="020B0604020202020204" pitchFamily="34" charset="0"/>
              <a:buChar char="•"/>
            </a:pPr>
            <a:endParaRPr lang="en-US" sz="1800" b="0" i="0" u="none" strike="noStrike" dirty="0">
              <a:solidFill>
                <a:srgbClr val="000000"/>
              </a:solidFill>
              <a:effectLst/>
              <a:latin typeface="Times New Roman" panose="02020603050405020304" pitchFamily="18" charset="0"/>
            </a:endParaRP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Relevant keywords related to </a:t>
            </a:r>
            <a:r>
              <a:rPr lang="en-US" sz="1800" b="0" i="0" u="none" strike="noStrike" dirty="0" err="1">
                <a:solidFill>
                  <a:srgbClr val="000000"/>
                </a:solidFill>
                <a:effectLst/>
                <a:latin typeface="Times New Roman" panose="02020603050405020304" pitchFamily="18" charset="0"/>
              </a:rPr>
              <a:t>lenskart's</a:t>
            </a:r>
            <a:r>
              <a:rPr lang="en-US" sz="1800" b="0" i="0" u="none" strike="noStrike" dirty="0">
                <a:solidFill>
                  <a:srgbClr val="000000"/>
                </a:solidFill>
                <a:effectLst/>
                <a:latin typeface="Times New Roman" panose="02020603050405020304" pitchFamily="18" charset="0"/>
              </a:rPr>
              <a:t> sustainability practices, environmental impact, labor conditions, and consumer perceptions were used to search for articles and reports. </a:t>
            </a:r>
          </a:p>
          <a:p>
            <a:pPr algn="just" rtl="0" fontAlgn="base">
              <a:spcBef>
                <a:spcPts val="0"/>
              </a:spcBef>
              <a:spcAft>
                <a:spcPts val="0"/>
              </a:spcAft>
              <a:buFont typeface="Arial" panose="020B0604020202020204" pitchFamily="34" charset="0"/>
              <a:buChar char="•"/>
            </a:pPr>
            <a:endParaRPr lang="en-US" sz="1800" b="0" i="0" u="none" strike="noStrike" dirty="0">
              <a:solidFill>
                <a:srgbClr val="000000"/>
              </a:solidFill>
              <a:effectLst/>
              <a:latin typeface="Times New Roman" panose="02020603050405020304" pitchFamily="18" charset="0"/>
            </a:endParaRP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Data was collected systematically, including diverse perspectives and credible sources.</a:t>
            </a:r>
          </a:p>
          <a:p>
            <a:endParaRPr lang="en-IN" dirty="0"/>
          </a:p>
        </p:txBody>
      </p:sp>
    </p:spTree>
    <p:extLst>
      <p:ext uri="{BB962C8B-B14F-4D97-AF65-F5344CB8AC3E}">
        <p14:creationId xmlns:p14="http://schemas.microsoft.com/office/powerpoint/2010/main" val="2831084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p:txBody>
          <a:bodyPr/>
          <a:lstStyle/>
          <a:p>
            <a:r>
              <a:rPr lang="en-US" sz="2800" dirty="0">
                <a:latin typeface="Times New Roman" panose="02020603050405020304" pitchFamily="18" charset="0"/>
                <a:cs typeface="Times New Roman" panose="02020603050405020304" pitchFamily="18" charset="0"/>
              </a:rPr>
              <a:t>Findings from Phase 1 </a:t>
            </a:r>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fld id="{8D0AFDD5-844D-364D-8AEC-50CF4D36D55D}" type="slidenum">
              <a:rPr lang="en-US" smtClean="0"/>
              <a:t>5</a:t>
            </a:fld>
            <a:endParaRPr lang="en-US"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a:lstStyle/>
          <a:p>
            <a:r>
              <a:rPr lang="en-US" dirty="0"/>
              <a:t>  </a:t>
            </a:r>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a:lstStyle/>
          <a:p>
            <a:r>
              <a:rPr lang="en-US" dirty="0"/>
              <a:t> </a:t>
            </a:r>
          </a:p>
        </p:txBody>
      </p:sp>
      <p:sp>
        <p:nvSpPr>
          <p:cNvPr id="6" name="Content Placeholder 5">
            <a:extLst>
              <a:ext uri="{FF2B5EF4-FFF2-40B4-BE49-F238E27FC236}">
                <a16:creationId xmlns:a16="http://schemas.microsoft.com/office/drawing/2014/main" id="{A9154393-0A7C-99CF-CB70-104F52478CC9}"/>
              </a:ext>
            </a:extLst>
          </p:cNvPr>
          <p:cNvSpPr>
            <a:spLocks noGrp="1"/>
          </p:cNvSpPr>
          <p:nvPr>
            <p:ph idx="1"/>
          </p:nvPr>
        </p:nvSpPr>
        <p:spPr>
          <a:xfrm>
            <a:off x="321425" y="1108502"/>
            <a:ext cx="7478961" cy="5710948"/>
          </a:xfrm>
        </p:spPr>
        <p:txBody>
          <a:bodyPr/>
          <a:lstStyle/>
          <a:p>
            <a:pPr marL="0" indent="0">
              <a:buNone/>
            </a:pPr>
            <a:endParaRPr lang="en-US" dirty="0"/>
          </a:p>
          <a:p>
            <a:pPr marL="0" indent="0">
              <a:buNone/>
            </a:pPr>
            <a:r>
              <a:rPr lang="en-US" sz="1600" dirty="0">
                <a:latin typeface="Times New Roman" panose="02020603050405020304" pitchFamily="18" charset="0"/>
                <a:cs typeface="Times New Roman" panose="02020603050405020304" pitchFamily="18" charset="0"/>
              </a:rPr>
              <a:t>The Indian eyewear market witnessed substantial growth between 2014 and 2024, with revenues increasing from $3.17 billion to an estimated $6.10 billion. </a:t>
            </a:r>
            <a:r>
              <a:rPr lang="en-US" sz="1600" dirty="0" err="1">
                <a:latin typeface="Times New Roman" panose="02020603050405020304" pitchFamily="18" charset="0"/>
                <a:cs typeface="Times New Roman" panose="02020603050405020304" pitchFamily="18" charset="0"/>
              </a:rPr>
              <a:t>Lenskart</a:t>
            </a:r>
            <a:r>
              <a:rPr lang="en-US" sz="1600" dirty="0">
                <a:latin typeface="Times New Roman" panose="02020603050405020304" pitchFamily="18" charset="0"/>
                <a:cs typeface="Times New Roman" panose="02020603050405020304" pitchFamily="18" charset="0"/>
              </a:rPr>
              <a:t> emerged as a market leader, capturing a 41% share in the organized segment, surpassing industry giants like Titan and Reliance's Vision Express. In the fiscal year 2023, </a:t>
            </a:r>
            <a:r>
              <a:rPr lang="en-US" sz="1600" dirty="0" err="1">
                <a:latin typeface="Times New Roman" panose="02020603050405020304" pitchFamily="18" charset="0"/>
                <a:cs typeface="Times New Roman" panose="02020603050405020304" pitchFamily="18" charset="0"/>
              </a:rPr>
              <a:t>Lenskart</a:t>
            </a:r>
            <a:r>
              <a:rPr lang="en-US" sz="1600" dirty="0">
                <a:latin typeface="Times New Roman" panose="02020603050405020304" pitchFamily="18" charset="0"/>
                <a:cs typeface="Times New Roman" panose="02020603050405020304" pitchFamily="18" charset="0"/>
              </a:rPr>
              <a:t> led the market in revenue, recording 3,780 crore rupees compared to Titan's 689 crore rupees.</a:t>
            </a:r>
          </a:p>
          <a:p>
            <a:endParaRPr lang="en-US" sz="1600" dirty="0">
              <a:latin typeface="Times New Roman" panose="02020603050405020304" pitchFamily="18" charset="0"/>
              <a:cs typeface="Times New Roman" panose="02020603050405020304" pitchFamily="18" charset="0"/>
            </a:endParaRPr>
          </a:p>
          <a:p>
            <a:r>
              <a:rPr lang="en-US" sz="1600" dirty="0" err="1">
                <a:latin typeface="Times New Roman" panose="02020603050405020304" pitchFamily="18" charset="0"/>
                <a:cs typeface="Times New Roman" panose="02020603050405020304" pitchFamily="18" charset="0"/>
              </a:rPr>
              <a:t>Lenskart's</a:t>
            </a:r>
            <a:r>
              <a:rPr lang="en-US" sz="1600" dirty="0">
                <a:latin typeface="Times New Roman" panose="02020603050405020304" pitchFamily="18" charset="0"/>
                <a:cs typeface="Times New Roman" panose="02020603050405020304" pitchFamily="18" charset="0"/>
              </a:rPr>
              <a:t> primary revenue source (94.5%) stemmed from the sale of its products through brick-and-mortar outlets, online applications, and websites. However, this revenue stream remained relatively stable, increasing only marginally from FY20 to FY21. Encouraging customers to transition from traditional shopping to the online store posed a significant challenge, with the mobile website experiencing the lowest conversion rate.</a:t>
            </a:r>
          </a:p>
          <a:p>
            <a:endParaRPr lang="en-US" sz="1600" dirty="0">
              <a:latin typeface="Times New Roman" panose="02020603050405020304" pitchFamily="18" charset="0"/>
              <a:cs typeface="Times New Roman" panose="02020603050405020304" pitchFamily="18" charset="0"/>
            </a:endParaRPr>
          </a:p>
          <a:p>
            <a:r>
              <a:rPr lang="en-US" sz="1600" dirty="0" err="1">
                <a:latin typeface="Times New Roman" panose="02020603050405020304" pitchFamily="18" charset="0"/>
                <a:cs typeface="Times New Roman" panose="02020603050405020304" pitchFamily="18" charset="0"/>
              </a:rPr>
              <a:t>Lenskart's</a:t>
            </a:r>
            <a:r>
              <a:rPr lang="en-US" sz="1600" dirty="0">
                <a:latin typeface="Times New Roman" panose="02020603050405020304" pitchFamily="18" charset="0"/>
                <a:cs typeface="Times New Roman" panose="02020603050405020304" pitchFamily="18" charset="0"/>
              </a:rPr>
              <a:t> target audience primarily fell within the age groups of 18 to 24 (38.74%) and 25 to 34 (35.96%), with the former being the largest consumer pool. Male consumers constituted 62.30% of the customer base. Social media reviews revealed customer dissatisfaction with the 3D try-on feature on smartphones and a preference for brick-and-mortar stores over online platforms.</a:t>
            </a:r>
            <a:endParaRPr lang="en-IN" sz="1600" dirty="0">
              <a:latin typeface="Times New Roman" panose="02020603050405020304" pitchFamily="18" charset="0"/>
              <a:cs typeface="Times New Roman" panose="02020603050405020304" pitchFamily="18" charset="0"/>
            </a:endParaRPr>
          </a:p>
        </p:txBody>
      </p:sp>
      <p:pic>
        <p:nvPicPr>
          <p:cNvPr id="5" name="Picture 2">
            <a:extLst>
              <a:ext uri="{FF2B5EF4-FFF2-40B4-BE49-F238E27FC236}">
                <a16:creationId xmlns:a16="http://schemas.microsoft.com/office/drawing/2014/main" id="{9F262A95-8C16-F635-9646-8AB8E49D67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8936" y="1527048"/>
            <a:ext cx="3456985" cy="204020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D9BA7F5B-DFCA-1032-C303-E8B62AABD7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4125" y="3762182"/>
            <a:ext cx="2897923" cy="20402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1023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FE4A9-E538-1FC9-1CD1-F3732EA7F2B9}"/>
              </a:ext>
            </a:extLst>
          </p:cNvPr>
          <p:cNvSpPr>
            <a:spLocks noGrp="1"/>
          </p:cNvSpPr>
          <p:nvPr>
            <p:ph type="title"/>
          </p:nvPr>
        </p:nvSpPr>
        <p:spPr>
          <a:xfrm>
            <a:off x="1139952" y="512064"/>
            <a:ext cx="9912096" cy="1014984"/>
          </a:xfrm>
        </p:spPr>
        <p:txBody>
          <a:bodyPr anchor="t">
            <a:normAutofit/>
          </a:bodyPr>
          <a:lstStyle/>
          <a:p>
            <a:pPr>
              <a:lnSpc>
                <a:spcPct val="90000"/>
              </a:lnSpc>
            </a:pPr>
            <a:r>
              <a:rPr lang="en-IN" sz="3300" i="0" u="none" strike="noStrike" baseline="0" dirty="0">
                <a:latin typeface="Times New Roman" panose="02020603050405020304" pitchFamily="18" charset="0"/>
                <a:cs typeface="Times New Roman" panose="02020603050405020304" pitchFamily="18" charset="0"/>
              </a:rPr>
              <a:t>AUDIENCE DEMOGRAPHICS: </a:t>
            </a:r>
            <a:br>
              <a:rPr lang="en-IN" sz="3300" i="0" u="none" strike="noStrike" baseline="0" dirty="0">
                <a:latin typeface="Times New Roman" panose="02020603050405020304" pitchFamily="18" charset="0"/>
                <a:cs typeface="Times New Roman" panose="02020603050405020304" pitchFamily="18" charset="0"/>
              </a:rPr>
            </a:br>
            <a:endParaRPr lang="en-IN" sz="33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3D939F2-21CD-3BBA-3F49-3DE637D89A12}"/>
              </a:ext>
            </a:extLst>
          </p:cNvPr>
          <p:cNvSpPr>
            <a:spLocks noGrp="1"/>
          </p:cNvSpPr>
          <p:nvPr>
            <p:ph idx="1"/>
          </p:nvPr>
        </p:nvSpPr>
        <p:spPr>
          <a:xfrm>
            <a:off x="484632" y="1810512"/>
            <a:ext cx="5404866" cy="4160520"/>
          </a:xfrm>
        </p:spPr>
        <p:txBody>
          <a:bodyPr>
            <a:normAutofit fontScale="92500"/>
          </a:bodyPr>
          <a:lstStyle/>
          <a:p>
            <a:r>
              <a:rPr lang="en-US" sz="2200" b="0" i="0" u="none" strike="noStrike" baseline="0" dirty="0" err="1">
                <a:latin typeface="Times New Roman" panose="02020603050405020304" pitchFamily="18" charset="0"/>
                <a:cs typeface="Times New Roman" panose="02020603050405020304" pitchFamily="18" charset="0"/>
              </a:rPr>
              <a:t>Lenskart's</a:t>
            </a:r>
            <a:r>
              <a:rPr lang="en-US" sz="2200" b="0" i="0" u="none" strike="noStrike" baseline="0" dirty="0">
                <a:latin typeface="Times New Roman" panose="02020603050405020304" pitchFamily="18" charset="0"/>
                <a:cs typeface="Times New Roman" panose="02020603050405020304" pitchFamily="18" charset="0"/>
              </a:rPr>
              <a:t> primary audience engagement occurs within the age brackets of 18 to 24 and 25 to 34, with approximately 38.74% and 35.96% respectively. </a:t>
            </a:r>
          </a:p>
          <a:p>
            <a:r>
              <a:rPr lang="en-US" sz="2200" b="0" i="0" u="none" strike="noStrike" baseline="0" dirty="0">
                <a:latin typeface="Times New Roman" panose="02020603050405020304" pitchFamily="18" charset="0"/>
                <a:cs typeface="Times New Roman" panose="02020603050405020304" pitchFamily="18" charset="0"/>
              </a:rPr>
              <a:t>The largest consumer pool falls within the 18 to 24 age group, while millennials and those aged 25 to 34 constitute their ideal clientele. </a:t>
            </a:r>
          </a:p>
          <a:p>
            <a:r>
              <a:rPr lang="en-US" sz="2200" b="0" i="0" u="none" strike="noStrike" baseline="0" dirty="0">
                <a:latin typeface="Times New Roman" panose="02020603050405020304" pitchFamily="18" charset="0"/>
                <a:cs typeface="Times New Roman" panose="02020603050405020304" pitchFamily="18" charset="0"/>
              </a:rPr>
              <a:t>Furthermore, individuals aged 35 to 44 contribute up to 12.01% to </a:t>
            </a:r>
            <a:r>
              <a:rPr lang="en-US" sz="2200" b="0" i="0" u="none" strike="noStrike" baseline="0" dirty="0" err="1">
                <a:latin typeface="Times New Roman" panose="02020603050405020304" pitchFamily="18" charset="0"/>
                <a:cs typeface="Times New Roman" panose="02020603050405020304" pitchFamily="18" charset="0"/>
              </a:rPr>
              <a:t>LensKart's</a:t>
            </a:r>
            <a:r>
              <a:rPr lang="en-US" sz="2200" b="0" i="0" u="none" strike="noStrike" baseline="0" dirty="0">
                <a:latin typeface="Times New Roman" panose="02020603050405020304" pitchFamily="18" charset="0"/>
                <a:cs typeface="Times New Roman" panose="02020603050405020304" pitchFamily="18" charset="0"/>
              </a:rPr>
              <a:t> consumer base. </a:t>
            </a:r>
          </a:p>
          <a:p>
            <a:r>
              <a:rPr lang="en-US" sz="2200" b="0" i="0" u="none" strike="noStrike" baseline="0" dirty="0">
                <a:latin typeface="Times New Roman" panose="02020603050405020304" pitchFamily="18" charset="0"/>
                <a:cs typeface="Times New Roman" panose="02020603050405020304" pitchFamily="18" charset="0"/>
              </a:rPr>
              <a:t>In terms of gender distribution, 62.30% of consumers are male, with the remaining 37.70% being female. </a:t>
            </a:r>
            <a:endParaRPr lang="en-IN" sz="22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A0B43E11-94BC-D31B-B724-D858AE0EBE5C}"/>
              </a:ext>
            </a:extLst>
          </p:cNvPr>
          <p:cNvSpPr>
            <a:spLocks noGrp="1"/>
          </p:cNvSpPr>
          <p:nvPr>
            <p:ph type="sldNum" sz="quarter" idx="12"/>
          </p:nvPr>
        </p:nvSpPr>
        <p:spPr>
          <a:xfrm>
            <a:off x="838200" y="6400904"/>
            <a:ext cx="365760" cy="246888"/>
          </a:xfrm>
        </p:spPr>
        <p:txBody>
          <a:bodyPr anchor="ctr">
            <a:normAutofit/>
          </a:bodyPr>
          <a:lstStyle/>
          <a:p>
            <a:pPr>
              <a:spcAft>
                <a:spcPts val="600"/>
              </a:spcAft>
            </a:pPr>
            <a:fld id="{8D0AFDD5-844D-364D-8AEC-50CF4D36D55D}" type="slidenum">
              <a:rPr lang="en-US" noProof="0" smtClean="0"/>
              <a:pPr>
                <a:spcAft>
                  <a:spcPts val="600"/>
                </a:spcAft>
              </a:pPr>
              <a:t>6</a:t>
            </a:fld>
            <a:endParaRPr lang="en-US" noProof="0"/>
          </a:p>
        </p:txBody>
      </p:sp>
      <p:sp>
        <p:nvSpPr>
          <p:cNvPr id="5" name="Footer Placeholder 4">
            <a:extLst>
              <a:ext uri="{FF2B5EF4-FFF2-40B4-BE49-F238E27FC236}">
                <a16:creationId xmlns:a16="http://schemas.microsoft.com/office/drawing/2014/main" id="{BACDFB90-0F65-8AD7-ED53-FA85C1FC8911}"/>
              </a:ext>
            </a:extLst>
          </p:cNvPr>
          <p:cNvSpPr>
            <a:spLocks noGrp="1"/>
          </p:cNvSpPr>
          <p:nvPr>
            <p:ph type="ftr" sz="quarter" idx="11"/>
          </p:nvPr>
        </p:nvSpPr>
        <p:spPr>
          <a:xfrm>
            <a:off x="5364480" y="6400904"/>
            <a:ext cx="1463040" cy="246888"/>
          </a:xfrm>
        </p:spPr>
        <p:txBody>
          <a:bodyPr anchor="ctr">
            <a:normAutofit/>
          </a:bodyPr>
          <a:lstStyle/>
          <a:p>
            <a:pPr>
              <a:spcAft>
                <a:spcPts val="600"/>
              </a:spcAft>
            </a:pPr>
            <a:r>
              <a:rPr lang="en-US" noProof="0"/>
              <a:t>Presentation title</a:t>
            </a:r>
          </a:p>
        </p:txBody>
      </p:sp>
      <p:sp>
        <p:nvSpPr>
          <p:cNvPr id="6" name="Date Placeholder 5">
            <a:extLst>
              <a:ext uri="{FF2B5EF4-FFF2-40B4-BE49-F238E27FC236}">
                <a16:creationId xmlns:a16="http://schemas.microsoft.com/office/drawing/2014/main" id="{CB3E8DBC-8025-4C39-BF1F-6BC0E565599F}"/>
              </a:ext>
            </a:extLst>
          </p:cNvPr>
          <p:cNvSpPr>
            <a:spLocks noGrp="1"/>
          </p:cNvSpPr>
          <p:nvPr>
            <p:ph type="dt" sz="half" idx="10"/>
          </p:nvPr>
        </p:nvSpPr>
        <p:spPr>
          <a:xfrm>
            <a:off x="10629145" y="6400904"/>
            <a:ext cx="640080" cy="246888"/>
          </a:xfrm>
        </p:spPr>
        <p:txBody>
          <a:bodyPr anchor="ctr">
            <a:normAutofit/>
          </a:bodyPr>
          <a:lstStyle/>
          <a:p>
            <a:pPr>
              <a:spcAft>
                <a:spcPts val="600"/>
              </a:spcAft>
            </a:pPr>
            <a:r>
              <a:rPr lang="en-US" noProof="0"/>
              <a:t>20XX</a:t>
            </a:r>
          </a:p>
        </p:txBody>
      </p:sp>
      <p:pic>
        <p:nvPicPr>
          <p:cNvPr id="8" name="Picture 7">
            <a:extLst>
              <a:ext uri="{FF2B5EF4-FFF2-40B4-BE49-F238E27FC236}">
                <a16:creationId xmlns:a16="http://schemas.microsoft.com/office/drawing/2014/main" id="{B8FD3C91-E458-6A3E-6C8F-9CD88D9A3FEE}"/>
              </a:ext>
            </a:extLst>
          </p:cNvPr>
          <p:cNvPicPr>
            <a:picLocks noChangeAspect="1"/>
          </p:cNvPicPr>
          <p:nvPr/>
        </p:nvPicPr>
        <p:blipFill>
          <a:blip r:embed="rId2"/>
          <a:stretch>
            <a:fillRect/>
          </a:stretch>
        </p:blipFill>
        <p:spPr>
          <a:xfrm>
            <a:off x="6079998" y="2440466"/>
            <a:ext cx="5404866" cy="2900611"/>
          </a:xfrm>
          <a:prstGeom prst="rect">
            <a:avLst/>
          </a:prstGeom>
          <a:noFill/>
        </p:spPr>
      </p:pic>
    </p:spTree>
    <p:extLst>
      <p:ext uri="{BB962C8B-B14F-4D97-AF65-F5344CB8AC3E}">
        <p14:creationId xmlns:p14="http://schemas.microsoft.com/office/powerpoint/2010/main" val="561474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B9191-735E-8C6A-B59A-F7DCD056988D}"/>
              </a:ext>
            </a:extLst>
          </p:cNvPr>
          <p:cNvSpPr>
            <a:spLocks noGrp="1"/>
          </p:cNvSpPr>
          <p:nvPr>
            <p:ph type="title"/>
          </p:nvPr>
        </p:nvSpPr>
        <p:spPr/>
        <p:txBody>
          <a:bodyPr/>
          <a:lstStyle/>
          <a:p>
            <a:r>
              <a:rPr lang="en-IN" sz="1800" b="1" i="0" u="none" strike="noStrike" baseline="0" dirty="0">
                <a:latin typeface="Times New Roman" panose="02020603050405020304" pitchFamily="18" charset="0"/>
              </a:rPr>
              <a:t>CUSTOMER REVIEWS: </a:t>
            </a:r>
            <a:endParaRPr lang="en-IN" dirty="0"/>
          </a:p>
        </p:txBody>
      </p:sp>
      <p:sp>
        <p:nvSpPr>
          <p:cNvPr id="3" name="Content Placeholder 2">
            <a:extLst>
              <a:ext uri="{FF2B5EF4-FFF2-40B4-BE49-F238E27FC236}">
                <a16:creationId xmlns:a16="http://schemas.microsoft.com/office/drawing/2014/main" id="{6773B19A-1EF9-4F7E-6327-9F220F843E3D}"/>
              </a:ext>
            </a:extLst>
          </p:cNvPr>
          <p:cNvSpPr>
            <a:spLocks noGrp="1"/>
          </p:cNvSpPr>
          <p:nvPr>
            <p:ph idx="1"/>
          </p:nvPr>
        </p:nvSpPr>
        <p:spPr>
          <a:xfrm>
            <a:off x="595884" y="1093868"/>
            <a:ext cx="11000232" cy="4160520"/>
          </a:xfrm>
        </p:spPr>
        <p:txBody>
          <a:bodyPr/>
          <a:lstStyle/>
          <a:p>
            <a:r>
              <a:rPr lang="en-US" sz="1800" b="0" i="0" u="none" strike="noStrike" baseline="0" dirty="0">
                <a:solidFill>
                  <a:srgbClr val="000000"/>
                </a:solidFill>
                <a:latin typeface="Times New Roman" panose="02020603050405020304" pitchFamily="18" charset="0"/>
              </a:rPr>
              <a:t>During our Phase 1 data collection, we have used social media keyword analysis to understand the volume in which 3D try on technologies are perceived by the netizens. The results were pretty interesting as it showed the different ways in which they are being referred to in different social media platforms. </a:t>
            </a:r>
          </a:p>
          <a:p>
            <a:r>
              <a:rPr lang="en-US" sz="1800" b="0" i="0" u="none" strike="noStrike" baseline="0" dirty="0" err="1">
                <a:solidFill>
                  <a:srgbClr val="000000"/>
                </a:solidFill>
                <a:latin typeface="Times New Roman" panose="02020603050405020304" pitchFamily="18" charset="0"/>
              </a:rPr>
              <a:t>Lenskart</a:t>
            </a:r>
            <a:r>
              <a:rPr lang="en-US" sz="1800" b="0" i="0" u="none" strike="noStrike" baseline="0" dirty="0">
                <a:solidFill>
                  <a:srgbClr val="000000"/>
                </a:solidFill>
                <a:latin typeface="Times New Roman" panose="02020603050405020304" pitchFamily="18" charset="0"/>
              </a:rPr>
              <a:t> has received mixed reviews online which can be seen here</a:t>
            </a:r>
            <a:endParaRPr lang="en-IN" dirty="0"/>
          </a:p>
        </p:txBody>
      </p:sp>
      <p:sp>
        <p:nvSpPr>
          <p:cNvPr id="4" name="Slide Number Placeholder 3">
            <a:extLst>
              <a:ext uri="{FF2B5EF4-FFF2-40B4-BE49-F238E27FC236}">
                <a16:creationId xmlns:a16="http://schemas.microsoft.com/office/drawing/2014/main" id="{1819172F-D99C-A42F-5BCD-7FBDA333FA04}"/>
              </a:ext>
            </a:extLst>
          </p:cNvPr>
          <p:cNvSpPr>
            <a:spLocks noGrp="1"/>
          </p:cNvSpPr>
          <p:nvPr>
            <p:ph type="sldNum" sz="quarter" idx="12"/>
          </p:nvPr>
        </p:nvSpPr>
        <p:spPr/>
        <p:txBody>
          <a:bodyPr/>
          <a:lstStyle/>
          <a:p>
            <a:fld id="{8D0AFDD5-844D-364D-8AEC-50CF4D36D55D}" type="slidenum">
              <a:rPr lang="en-US" noProof="0" smtClean="0"/>
              <a:t>7</a:t>
            </a:fld>
            <a:endParaRPr lang="en-US" noProof="0"/>
          </a:p>
        </p:txBody>
      </p:sp>
      <p:sp>
        <p:nvSpPr>
          <p:cNvPr id="5" name="Footer Placeholder 4">
            <a:extLst>
              <a:ext uri="{FF2B5EF4-FFF2-40B4-BE49-F238E27FC236}">
                <a16:creationId xmlns:a16="http://schemas.microsoft.com/office/drawing/2014/main" id="{C8E76FAB-9EDB-0174-970C-763B78DB10A9}"/>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0331D620-3E2E-DFFC-9ADD-697E63C817C9}"/>
              </a:ext>
            </a:extLst>
          </p:cNvPr>
          <p:cNvSpPr>
            <a:spLocks noGrp="1"/>
          </p:cNvSpPr>
          <p:nvPr>
            <p:ph type="dt" sz="half" idx="10"/>
          </p:nvPr>
        </p:nvSpPr>
        <p:spPr/>
        <p:txBody>
          <a:bodyPr/>
          <a:lstStyle/>
          <a:p>
            <a:r>
              <a:rPr lang="en-US" noProof="0"/>
              <a:t>20XX</a:t>
            </a:r>
          </a:p>
        </p:txBody>
      </p:sp>
      <p:pic>
        <p:nvPicPr>
          <p:cNvPr id="8" name="Picture 7">
            <a:extLst>
              <a:ext uri="{FF2B5EF4-FFF2-40B4-BE49-F238E27FC236}">
                <a16:creationId xmlns:a16="http://schemas.microsoft.com/office/drawing/2014/main" id="{9B36E755-E0E9-6EE2-1B46-BD9557E8F0BB}"/>
              </a:ext>
            </a:extLst>
          </p:cNvPr>
          <p:cNvPicPr>
            <a:picLocks noChangeAspect="1"/>
          </p:cNvPicPr>
          <p:nvPr/>
        </p:nvPicPr>
        <p:blipFill>
          <a:blip r:embed="rId2"/>
          <a:stretch>
            <a:fillRect/>
          </a:stretch>
        </p:blipFill>
        <p:spPr>
          <a:xfrm>
            <a:off x="8105103" y="2641688"/>
            <a:ext cx="3893713" cy="3119313"/>
          </a:xfrm>
          <a:prstGeom prst="rect">
            <a:avLst/>
          </a:prstGeom>
        </p:spPr>
      </p:pic>
      <p:pic>
        <p:nvPicPr>
          <p:cNvPr id="10" name="Picture 9">
            <a:extLst>
              <a:ext uri="{FF2B5EF4-FFF2-40B4-BE49-F238E27FC236}">
                <a16:creationId xmlns:a16="http://schemas.microsoft.com/office/drawing/2014/main" id="{B9C26252-BF68-4223-2B33-C3D3BDA97497}"/>
              </a:ext>
            </a:extLst>
          </p:cNvPr>
          <p:cNvPicPr>
            <a:picLocks noChangeAspect="1"/>
          </p:cNvPicPr>
          <p:nvPr/>
        </p:nvPicPr>
        <p:blipFill>
          <a:blip r:embed="rId3"/>
          <a:stretch>
            <a:fillRect/>
          </a:stretch>
        </p:blipFill>
        <p:spPr>
          <a:xfrm>
            <a:off x="3737963" y="2794327"/>
            <a:ext cx="4018208" cy="2814034"/>
          </a:xfrm>
          <a:prstGeom prst="rect">
            <a:avLst/>
          </a:prstGeom>
        </p:spPr>
      </p:pic>
      <p:pic>
        <p:nvPicPr>
          <p:cNvPr id="12" name="Picture 11">
            <a:extLst>
              <a:ext uri="{FF2B5EF4-FFF2-40B4-BE49-F238E27FC236}">
                <a16:creationId xmlns:a16="http://schemas.microsoft.com/office/drawing/2014/main" id="{3D2B25DA-BED3-6AB0-F4BD-1450A86E3166}"/>
              </a:ext>
            </a:extLst>
          </p:cNvPr>
          <p:cNvPicPr>
            <a:picLocks noChangeAspect="1"/>
          </p:cNvPicPr>
          <p:nvPr/>
        </p:nvPicPr>
        <p:blipFill>
          <a:blip r:embed="rId4"/>
          <a:stretch>
            <a:fillRect/>
          </a:stretch>
        </p:blipFill>
        <p:spPr>
          <a:xfrm>
            <a:off x="63095" y="3918255"/>
            <a:ext cx="3674868" cy="2086377"/>
          </a:xfrm>
          <a:prstGeom prst="rect">
            <a:avLst/>
          </a:prstGeom>
        </p:spPr>
      </p:pic>
      <p:pic>
        <p:nvPicPr>
          <p:cNvPr id="14" name="Picture 13">
            <a:extLst>
              <a:ext uri="{FF2B5EF4-FFF2-40B4-BE49-F238E27FC236}">
                <a16:creationId xmlns:a16="http://schemas.microsoft.com/office/drawing/2014/main" id="{45B5601B-513C-41F3-A7E9-24C8FF794AF9}"/>
              </a:ext>
            </a:extLst>
          </p:cNvPr>
          <p:cNvPicPr>
            <a:picLocks noChangeAspect="1"/>
          </p:cNvPicPr>
          <p:nvPr/>
        </p:nvPicPr>
        <p:blipFill>
          <a:blip r:embed="rId5"/>
          <a:stretch>
            <a:fillRect/>
          </a:stretch>
        </p:blipFill>
        <p:spPr>
          <a:xfrm>
            <a:off x="6695962" y="4619848"/>
            <a:ext cx="3185995" cy="1623054"/>
          </a:xfrm>
          <a:prstGeom prst="rect">
            <a:avLst/>
          </a:prstGeom>
        </p:spPr>
      </p:pic>
    </p:spTree>
    <p:extLst>
      <p:ext uri="{BB962C8B-B14F-4D97-AF65-F5344CB8AC3E}">
        <p14:creationId xmlns:p14="http://schemas.microsoft.com/office/powerpoint/2010/main" val="1891580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91AF2-AB72-DB6B-F0CE-85D0E49E565C}"/>
              </a:ext>
            </a:extLst>
          </p:cNvPr>
          <p:cNvSpPr>
            <a:spLocks noGrp="1"/>
          </p:cNvSpPr>
          <p:nvPr>
            <p:ph type="title"/>
          </p:nvPr>
        </p:nvSpPr>
        <p:spPr/>
        <p:txBody>
          <a:bodyPr/>
          <a:lstStyle/>
          <a:p>
            <a:pPr rtl="0">
              <a:spcBef>
                <a:spcPts val="0"/>
              </a:spcBef>
              <a:spcAft>
                <a:spcPts val="0"/>
              </a:spcAft>
            </a:pPr>
            <a:r>
              <a:rPr lang="en-US" sz="2800" b="1" i="0" u="none" strike="noStrike" dirty="0">
                <a:solidFill>
                  <a:srgbClr val="000000"/>
                </a:solidFill>
                <a:effectLst/>
                <a:latin typeface="Times New Roman" panose="02020603050405020304" pitchFamily="18" charset="0"/>
              </a:rPr>
              <a:t>Findings from the data analysis of our research (Phase 2)</a:t>
            </a:r>
            <a:br>
              <a:rPr lang="en-US" sz="2800" b="0" dirty="0">
                <a:effectLst/>
              </a:rPr>
            </a:br>
            <a:br>
              <a:rPr lang="en-US" dirty="0"/>
            </a:br>
            <a:endParaRPr lang="en-IN" dirty="0"/>
          </a:p>
        </p:txBody>
      </p:sp>
      <p:sp>
        <p:nvSpPr>
          <p:cNvPr id="4" name="Slide Number Placeholder 3">
            <a:extLst>
              <a:ext uri="{FF2B5EF4-FFF2-40B4-BE49-F238E27FC236}">
                <a16:creationId xmlns:a16="http://schemas.microsoft.com/office/drawing/2014/main" id="{D72EBA60-7734-046B-0252-EF4E72AFE525}"/>
              </a:ext>
            </a:extLst>
          </p:cNvPr>
          <p:cNvSpPr>
            <a:spLocks noGrp="1"/>
          </p:cNvSpPr>
          <p:nvPr>
            <p:ph type="sldNum" sz="quarter" idx="12"/>
          </p:nvPr>
        </p:nvSpPr>
        <p:spPr/>
        <p:txBody>
          <a:bodyPr/>
          <a:lstStyle/>
          <a:p>
            <a:r>
              <a:rPr lang="en-US" noProof="0" dirty="0"/>
              <a:t>8</a:t>
            </a:r>
          </a:p>
        </p:txBody>
      </p:sp>
      <p:sp>
        <p:nvSpPr>
          <p:cNvPr id="5" name="Footer Placeholder 4">
            <a:extLst>
              <a:ext uri="{FF2B5EF4-FFF2-40B4-BE49-F238E27FC236}">
                <a16:creationId xmlns:a16="http://schemas.microsoft.com/office/drawing/2014/main" id="{1C806F08-2360-C4BA-1BDC-927D6715AD16}"/>
              </a:ext>
            </a:extLst>
          </p:cNvPr>
          <p:cNvSpPr>
            <a:spLocks noGrp="1"/>
          </p:cNvSpPr>
          <p:nvPr>
            <p:ph type="ftr" sz="quarter" idx="11"/>
          </p:nvPr>
        </p:nvSpPr>
        <p:spPr/>
        <p:txBody>
          <a:bodyPr/>
          <a:lstStyle/>
          <a:p>
            <a:r>
              <a:rPr lang="en-US" noProof="0" dirty="0"/>
              <a:t>   </a:t>
            </a:r>
          </a:p>
        </p:txBody>
      </p:sp>
      <p:sp>
        <p:nvSpPr>
          <p:cNvPr id="6" name="Date Placeholder 5">
            <a:extLst>
              <a:ext uri="{FF2B5EF4-FFF2-40B4-BE49-F238E27FC236}">
                <a16:creationId xmlns:a16="http://schemas.microsoft.com/office/drawing/2014/main" id="{986088B3-5C7B-434E-6B09-C1EBAA6CD8E2}"/>
              </a:ext>
            </a:extLst>
          </p:cNvPr>
          <p:cNvSpPr>
            <a:spLocks noGrp="1"/>
          </p:cNvSpPr>
          <p:nvPr>
            <p:ph type="dt" sz="half" idx="10"/>
          </p:nvPr>
        </p:nvSpPr>
        <p:spPr/>
        <p:txBody>
          <a:bodyPr/>
          <a:lstStyle/>
          <a:p>
            <a:r>
              <a:rPr lang="en-US" noProof="0" dirty="0"/>
              <a:t> </a:t>
            </a:r>
          </a:p>
        </p:txBody>
      </p:sp>
      <p:pic>
        <p:nvPicPr>
          <p:cNvPr id="1029" name="Picture 5">
            <a:extLst>
              <a:ext uri="{FF2B5EF4-FFF2-40B4-BE49-F238E27FC236}">
                <a16:creationId xmlns:a16="http://schemas.microsoft.com/office/drawing/2014/main" id="{F4DA9F85-F9A5-065B-4D51-E3BED1A4557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24956" y="1223320"/>
            <a:ext cx="3208712" cy="2300708"/>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a:extLst>
              <a:ext uri="{FF2B5EF4-FFF2-40B4-BE49-F238E27FC236}">
                <a16:creationId xmlns:a16="http://schemas.microsoft.com/office/drawing/2014/main" id="{32105CA2-E345-CDF5-7247-6930F02D0E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27910" y="1223320"/>
            <a:ext cx="3214947" cy="2300708"/>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a:extLst>
              <a:ext uri="{FF2B5EF4-FFF2-40B4-BE49-F238E27FC236}">
                <a16:creationId xmlns:a16="http://schemas.microsoft.com/office/drawing/2014/main" id="{C1030D54-AD83-8892-CFFB-AFC2A17F7B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27910" y="3897601"/>
            <a:ext cx="3214947" cy="2373796"/>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a:extLst>
              <a:ext uri="{FF2B5EF4-FFF2-40B4-BE49-F238E27FC236}">
                <a16:creationId xmlns:a16="http://schemas.microsoft.com/office/drawing/2014/main" id="{4848A43D-0250-A20B-8B3B-53C42E9DFB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48536" y="3897601"/>
            <a:ext cx="3214947" cy="2244998"/>
          </a:xfrm>
          <a:prstGeom prst="rect">
            <a:avLst/>
          </a:prstGeom>
          <a:noFill/>
          <a:extLst>
            <a:ext uri="{909E8E84-426E-40DD-AFC4-6F175D3DCCD1}">
              <a14:hiddenFill xmlns:a14="http://schemas.microsoft.com/office/drawing/2010/main">
                <a:solidFill>
                  <a:srgbClr val="FFFFFF"/>
                </a:solidFill>
              </a14:hiddenFill>
            </a:ext>
          </a:extLst>
        </p:spPr>
      </p:pic>
      <p:pic>
        <p:nvPicPr>
          <p:cNvPr id="1037" name="Picture 13">
            <a:extLst>
              <a:ext uri="{FF2B5EF4-FFF2-40B4-BE49-F238E27FC236}">
                <a16:creationId xmlns:a16="http://schemas.microsoft.com/office/drawing/2014/main" id="{C93669CF-4549-A221-EB4F-E7ADCEFA2DA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06344" y="1223320"/>
            <a:ext cx="3214947" cy="230070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5A802377-2522-B428-37B3-ABE49488B1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24956" y="3897601"/>
            <a:ext cx="3214948" cy="22425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023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BA52D-75F5-60A2-B51D-7CF36FEFAF4D}"/>
              </a:ext>
            </a:extLst>
          </p:cNvPr>
          <p:cNvSpPr>
            <a:spLocks noGrp="1"/>
          </p:cNvSpPr>
          <p:nvPr>
            <p:ph type="title"/>
          </p:nvPr>
        </p:nvSpPr>
        <p:spPr/>
        <p:txBody>
          <a:bodyPr/>
          <a:lstStyle/>
          <a:p>
            <a:r>
              <a:rPr lang="en-US" dirty="0"/>
              <a:t>   </a:t>
            </a:r>
            <a:endParaRPr lang="en-IN" dirty="0"/>
          </a:p>
        </p:txBody>
      </p:sp>
      <p:sp>
        <p:nvSpPr>
          <p:cNvPr id="3" name="Content Placeholder 2">
            <a:extLst>
              <a:ext uri="{FF2B5EF4-FFF2-40B4-BE49-F238E27FC236}">
                <a16:creationId xmlns:a16="http://schemas.microsoft.com/office/drawing/2014/main" id="{C67AF6B6-3013-060B-1F84-EEC9F8CA9089}"/>
              </a:ext>
            </a:extLst>
          </p:cNvPr>
          <p:cNvSpPr>
            <a:spLocks noGrp="1"/>
          </p:cNvSpPr>
          <p:nvPr>
            <p:ph idx="1"/>
          </p:nvPr>
        </p:nvSpPr>
        <p:spPr>
          <a:xfrm>
            <a:off x="284213" y="590204"/>
            <a:ext cx="11692554" cy="5859743"/>
          </a:xfrm>
        </p:spPr>
        <p:txBody>
          <a:bodyPr/>
          <a:lstStyle/>
          <a:p>
            <a:pPr marL="0" indent="0">
              <a:buNone/>
            </a:pPr>
            <a:endParaRPr lang="en-IN" dirty="0"/>
          </a:p>
        </p:txBody>
      </p:sp>
      <p:sp>
        <p:nvSpPr>
          <p:cNvPr id="4" name="Slide Number Placeholder 3">
            <a:extLst>
              <a:ext uri="{FF2B5EF4-FFF2-40B4-BE49-F238E27FC236}">
                <a16:creationId xmlns:a16="http://schemas.microsoft.com/office/drawing/2014/main" id="{8C1A91F3-70C2-EA87-BACF-7ACA4667ADAE}"/>
              </a:ext>
            </a:extLst>
          </p:cNvPr>
          <p:cNvSpPr>
            <a:spLocks noGrp="1"/>
          </p:cNvSpPr>
          <p:nvPr>
            <p:ph type="sldNum" sz="quarter" idx="12"/>
          </p:nvPr>
        </p:nvSpPr>
        <p:spPr/>
        <p:txBody>
          <a:bodyPr/>
          <a:lstStyle/>
          <a:p>
            <a:fld id="{8D0AFDD5-844D-364D-8AEC-50CF4D36D55D}" type="slidenum">
              <a:rPr lang="en-US" noProof="0" smtClean="0"/>
              <a:t>9</a:t>
            </a:fld>
            <a:endParaRPr lang="en-US" noProof="0"/>
          </a:p>
        </p:txBody>
      </p:sp>
      <p:sp>
        <p:nvSpPr>
          <p:cNvPr id="5" name="Footer Placeholder 4">
            <a:extLst>
              <a:ext uri="{FF2B5EF4-FFF2-40B4-BE49-F238E27FC236}">
                <a16:creationId xmlns:a16="http://schemas.microsoft.com/office/drawing/2014/main" id="{0A11092F-19E5-A5B2-633E-34E7E8F6239B}"/>
              </a:ext>
            </a:extLst>
          </p:cNvPr>
          <p:cNvSpPr>
            <a:spLocks noGrp="1"/>
          </p:cNvSpPr>
          <p:nvPr>
            <p:ph type="ftr" sz="quarter" idx="11"/>
          </p:nvPr>
        </p:nvSpPr>
        <p:spPr/>
        <p:txBody>
          <a:bodyPr/>
          <a:lstStyle/>
          <a:p>
            <a:r>
              <a:rPr lang="en-US" dirty="0"/>
              <a:t>    </a:t>
            </a:r>
            <a:endParaRPr lang="en-US" noProof="0" dirty="0"/>
          </a:p>
        </p:txBody>
      </p:sp>
      <p:sp>
        <p:nvSpPr>
          <p:cNvPr id="6" name="Date Placeholder 5">
            <a:extLst>
              <a:ext uri="{FF2B5EF4-FFF2-40B4-BE49-F238E27FC236}">
                <a16:creationId xmlns:a16="http://schemas.microsoft.com/office/drawing/2014/main" id="{BE14551C-C0AB-D123-26DD-CE2E236DB817}"/>
              </a:ext>
            </a:extLst>
          </p:cNvPr>
          <p:cNvSpPr>
            <a:spLocks noGrp="1"/>
          </p:cNvSpPr>
          <p:nvPr>
            <p:ph type="dt" sz="half" idx="10"/>
          </p:nvPr>
        </p:nvSpPr>
        <p:spPr/>
        <p:txBody>
          <a:bodyPr/>
          <a:lstStyle/>
          <a:p>
            <a:r>
              <a:rPr lang="en-US" noProof="0" dirty="0"/>
              <a:t>   </a:t>
            </a:r>
          </a:p>
        </p:txBody>
      </p:sp>
      <p:pic>
        <p:nvPicPr>
          <p:cNvPr id="2050" name="Picture 2">
            <a:extLst>
              <a:ext uri="{FF2B5EF4-FFF2-40B4-BE49-F238E27FC236}">
                <a16:creationId xmlns:a16="http://schemas.microsoft.com/office/drawing/2014/main" id="{0F99259A-2C3B-CD6D-9C18-3EA6D2D8F9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986" y="1288472"/>
            <a:ext cx="3125585" cy="196180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64D2A1B5-2125-FF14-C242-AD4E4CC468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2031" y="1297717"/>
            <a:ext cx="3295304" cy="1943312"/>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B4C54CAF-605B-BB83-652E-721737BC8D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986" y="3948543"/>
            <a:ext cx="3125586" cy="196180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00F3A2F5-B92D-1FF1-8EC4-EF13FE391F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25441" y="3948543"/>
            <a:ext cx="3381894" cy="1961804"/>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76F23B19-DD3B-A2EA-FEBC-9497113A9AF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44399" y="1310181"/>
            <a:ext cx="3295304" cy="1961804"/>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a:extLst>
              <a:ext uri="{FF2B5EF4-FFF2-40B4-BE49-F238E27FC236}">
                <a16:creationId xmlns:a16="http://schemas.microsoft.com/office/drawing/2014/main" id="{4036234B-AEA7-213B-5E38-9164D3B5B1F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051421" y="3948543"/>
            <a:ext cx="3281260" cy="18449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7322698"/>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2.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{F94EB7DB-9C68-43C7-9355-FB16E49F186B}tf11429527_win32</Template>
  <TotalTime>383</TotalTime>
  <Words>1633</Words>
  <Application>Microsoft Office PowerPoint</Application>
  <PresentationFormat>Widescreen</PresentationFormat>
  <Paragraphs>177</Paragraphs>
  <Slides>18</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__tiempos_b6f14e</vt:lpstr>
      <vt:lpstr>Arial</vt:lpstr>
      <vt:lpstr>Calibri</vt:lpstr>
      <vt:lpstr>Century</vt:lpstr>
      <vt:lpstr>Century Gothic</vt:lpstr>
      <vt:lpstr>Comic Sans MS</vt:lpstr>
      <vt:lpstr>Google Sans</vt:lpstr>
      <vt:lpstr>Karla</vt:lpstr>
      <vt:lpstr>Söhne</vt:lpstr>
      <vt:lpstr>Times New Roman</vt:lpstr>
      <vt:lpstr>Univers Condensed Light</vt:lpstr>
      <vt:lpstr>Office Theme</vt:lpstr>
      <vt:lpstr>MARKETING REPORT ON LENSKART</vt:lpstr>
      <vt:lpstr>Introduction </vt:lpstr>
      <vt:lpstr>RESEARCH QUESTIONS</vt:lpstr>
      <vt:lpstr>METHODOLOGY</vt:lpstr>
      <vt:lpstr>Findings from Phase 1 </vt:lpstr>
      <vt:lpstr>AUDIENCE DEMOGRAPHICS:  </vt:lpstr>
      <vt:lpstr>CUSTOMER REVIEWS: </vt:lpstr>
      <vt:lpstr>Findings from the data analysis of our research (Phase 2)  </vt:lpstr>
      <vt:lpstr>   </vt:lpstr>
      <vt:lpstr>  </vt:lpstr>
      <vt:lpstr>Interpretations from SPSS</vt:lpstr>
      <vt:lpstr>ANOVA TEST</vt:lpstr>
      <vt:lpstr>   </vt:lpstr>
      <vt:lpstr>STRATEGIC SOLUTIONS</vt:lpstr>
      <vt:lpstr> </vt:lpstr>
      <vt:lpstr>SUMMARY   </vt:lpstr>
      <vt:lpstr>INSIGHTS </vt:lpstr>
      <vt:lpstr>LIMITATIONS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REPORT ON LENSKART</dc:title>
  <dc:creator>Chakri rao</dc:creator>
  <cp:lastModifiedBy>Siddharth Ganeshkumar mba23</cp:lastModifiedBy>
  <cp:revision>9</cp:revision>
  <dcterms:created xsi:type="dcterms:W3CDTF">2024-03-21T09:43:43Z</dcterms:created>
  <dcterms:modified xsi:type="dcterms:W3CDTF">2024-03-21T18:10:04Z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defa4170-0d19-0005-0004-bc88714345d2_Enabled">
    <vt:lpwstr>true</vt:lpwstr>
  </property>
  <property fmtid="{D5CDD505-2E9C-101B-9397-08002B2CF9AE}" pid="4" name="MSIP_Label_defa4170-0d19-0005-0004-bc88714345d2_SetDate">
    <vt:lpwstr>2024-03-21T11:43:08Z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20d4b593-f8db-42ea-a57d-906c506bae86</vt:lpwstr>
  </property>
  <property fmtid="{D5CDD505-2E9C-101B-9397-08002B2CF9AE}" pid="8" name="MSIP_Label_defa4170-0d19-0005-0004-bc88714345d2_ActionId">
    <vt:lpwstr>1c4cb49a-e13d-49f2-8fe7-09c4e90ef684</vt:lpwstr>
  </property>
  <property fmtid="{D5CDD505-2E9C-101B-9397-08002B2CF9AE}" pid="9" name="MSIP_Label_defa4170-0d19-0005-0004-bc88714345d2_ContentBits">
    <vt:lpwstr>0</vt:lpwstr>
  </property>
</Properties>
</file>

<file path=docProps/thumbnail.jpeg>
</file>